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notesMasterIdLst>
    <p:notesMasterId r:id="rId71"/>
  </p:notesMasterIdLst>
  <p:sldIdLst>
    <p:sldId id="256" r:id="rId2"/>
    <p:sldId id="260" r:id="rId3"/>
    <p:sldId id="258" r:id="rId4"/>
    <p:sldId id="259" r:id="rId5"/>
    <p:sldId id="297" r:id="rId6"/>
    <p:sldId id="296" r:id="rId7"/>
    <p:sldId id="295" r:id="rId8"/>
    <p:sldId id="298" r:id="rId9"/>
    <p:sldId id="261" r:id="rId10"/>
    <p:sldId id="269" r:id="rId11"/>
    <p:sldId id="299" r:id="rId12"/>
    <p:sldId id="300" r:id="rId13"/>
    <p:sldId id="301" r:id="rId14"/>
    <p:sldId id="262" r:id="rId15"/>
    <p:sldId id="263" r:id="rId16"/>
    <p:sldId id="264" r:id="rId17"/>
    <p:sldId id="265" r:id="rId18"/>
    <p:sldId id="266" r:id="rId19"/>
    <p:sldId id="302" r:id="rId20"/>
    <p:sldId id="303" r:id="rId21"/>
    <p:sldId id="305" r:id="rId22"/>
    <p:sldId id="304" r:id="rId23"/>
    <p:sldId id="267" r:id="rId24"/>
    <p:sldId id="291"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06" r:id="rId38"/>
    <p:sldId id="268" r:id="rId39"/>
    <p:sldId id="327" r:id="rId40"/>
    <p:sldId id="270" r:id="rId41"/>
    <p:sldId id="271" r:id="rId42"/>
    <p:sldId id="272" r:id="rId43"/>
    <p:sldId id="274" r:id="rId44"/>
    <p:sldId id="273" r:id="rId45"/>
    <p:sldId id="275" r:id="rId46"/>
    <p:sldId id="276" r:id="rId47"/>
    <p:sldId id="277" r:id="rId48"/>
    <p:sldId id="278" r:id="rId49"/>
    <p:sldId id="307" r:id="rId50"/>
    <p:sldId id="279" r:id="rId51"/>
    <p:sldId id="280" r:id="rId52"/>
    <p:sldId id="308" r:id="rId53"/>
    <p:sldId id="309" r:id="rId54"/>
    <p:sldId id="282" r:id="rId55"/>
    <p:sldId id="281" r:id="rId56"/>
    <p:sldId id="283" r:id="rId57"/>
    <p:sldId id="310" r:id="rId58"/>
    <p:sldId id="284" r:id="rId59"/>
    <p:sldId id="311" r:id="rId60"/>
    <p:sldId id="285" r:id="rId61"/>
    <p:sldId id="312" r:id="rId62"/>
    <p:sldId id="286" r:id="rId63"/>
    <p:sldId id="287" r:id="rId64"/>
    <p:sldId id="313" r:id="rId65"/>
    <p:sldId id="314" r:id="rId66"/>
    <p:sldId id="294" r:id="rId67"/>
    <p:sldId id="288" r:id="rId68"/>
    <p:sldId id="289" r:id="rId69"/>
    <p:sldId id="290" r:id="rId7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07F92FBE-7831-4895-BD51-4F1F260EB2AA}">
          <p14:sldIdLst>
            <p14:sldId id="256"/>
            <p14:sldId id="260"/>
            <p14:sldId id="258"/>
            <p14:sldId id="259"/>
            <p14:sldId id="297"/>
            <p14:sldId id="296"/>
            <p14:sldId id="295"/>
            <p14:sldId id="298"/>
            <p14:sldId id="261"/>
            <p14:sldId id="269"/>
            <p14:sldId id="299"/>
            <p14:sldId id="300"/>
            <p14:sldId id="301"/>
            <p14:sldId id="262"/>
            <p14:sldId id="263"/>
            <p14:sldId id="264"/>
            <p14:sldId id="265"/>
            <p14:sldId id="266"/>
            <p14:sldId id="302"/>
            <p14:sldId id="303"/>
            <p14:sldId id="305"/>
            <p14:sldId id="304"/>
            <p14:sldId id="267"/>
            <p14:sldId id="291"/>
            <p14:sldId id="315"/>
            <p14:sldId id="316"/>
            <p14:sldId id="317"/>
            <p14:sldId id="318"/>
            <p14:sldId id="319"/>
            <p14:sldId id="320"/>
            <p14:sldId id="321"/>
            <p14:sldId id="322"/>
            <p14:sldId id="323"/>
            <p14:sldId id="324"/>
            <p14:sldId id="325"/>
            <p14:sldId id="326"/>
            <p14:sldId id="306"/>
            <p14:sldId id="268"/>
            <p14:sldId id="327"/>
            <p14:sldId id="270"/>
            <p14:sldId id="271"/>
            <p14:sldId id="272"/>
            <p14:sldId id="274"/>
            <p14:sldId id="273"/>
            <p14:sldId id="275"/>
            <p14:sldId id="276"/>
            <p14:sldId id="277"/>
            <p14:sldId id="278"/>
            <p14:sldId id="307"/>
            <p14:sldId id="279"/>
            <p14:sldId id="280"/>
            <p14:sldId id="308"/>
            <p14:sldId id="309"/>
            <p14:sldId id="282"/>
            <p14:sldId id="281"/>
            <p14:sldId id="283"/>
            <p14:sldId id="310"/>
            <p14:sldId id="284"/>
            <p14:sldId id="311"/>
            <p14:sldId id="285"/>
            <p14:sldId id="312"/>
            <p14:sldId id="286"/>
            <p14:sldId id="287"/>
            <p14:sldId id="313"/>
            <p14:sldId id="314"/>
            <p14:sldId id="294"/>
            <p14:sldId id="288"/>
            <p14:sldId id="289"/>
            <p14:sldId id="290"/>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p:cViewPr varScale="1">
        <p:scale>
          <a:sx n="62" d="100"/>
          <a:sy n="62" d="100"/>
        </p:scale>
        <p:origin x="-684" y="-72"/>
      </p:cViewPr>
      <p:guideLst>
        <p:guide orient="horz" pos="2160"/>
        <p:guide pos="2880"/>
      </p:guideLst>
    </p:cSldViewPr>
  </p:slideViewPr>
  <p:outlineViewPr>
    <p:cViewPr>
      <p:scale>
        <a:sx n="33" d="100"/>
        <a:sy n="33" d="100"/>
      </p:scale>
      <p:origin x="0" y="-2619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250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007706-EFE6-40F9-86BC-86D090BE7EAE}" type="doc">
      <dgm:prSet loTypeId="urn:microsoft.com/office/officeart/2005/8/layout/hierarchy2" loCatId="hierarchy" qsTypeId="urn:microsoft.com/office/officeart/2005/8/quickstyle/simple1" qsCatId="simple" csTypeId="urn:microsoft.com/office/officeart/2005/8/colors/accent5_1" csCatId="accent5" phldr="1"/>
      <dgm:spPr/>
      <dgm:t>
        <a:bodyPr/>
        <a:lstStyle/>
        <a:p>
          <a:endParaRPr lang="sv-SE"/>
        </a:p>
      </dgm:t>
    </dgm:pt>
    <dgm:pt modelId="{5CDD3DF9-9B2C-4404-A87D-E084BEF0E5DD}">
      <dgm:prSet phldrT="[Text]"/>
      <dgm:spPr/>
      <dgm:t>
        <a:bodyPr/>
        <a:lstStyle/>
        <a:p>
          <a:r>
            <a:rPr lang="sv-SE" b="1" dirty="0" smtClean="0"/>
            <a:t>Signaler</a:t>
          </a:r>
          <a:endParaRPr lang="sv-SE" b="1" dirty="0"/>
        </a:p>
      </dgm:t>
    </dgm:pt>
    <dgm:pt modelId="{A635F55D-BD92-46D5-971D-EBAE25057459}" type="parTrans" cxnId="{342EE5E8-FF63-4697-B1FA-5E88A5D8C995}">
      <dgm:prSet/>
      <dgm:spPr/>
      <dgm:t>
        <a:bodyPr/>
        <a:lstStyle/>
        <a:p>
          <a:endParaRPr lang="sv-SE"/>
        </a:p>
      </dgm:t>
    </dgm:pt>
    <dgm:pt modelId="{C31059C3-2F95-4679-997C-087AA49249AF}" type="sibTrans" cxnId="{342EE5E8-FF63-4697-B1FA-5E88A5D8C995}">
      <dgm:prSet/>
      <dgm:spPr/>
      <dgm:t>
        <a:bodyPr/>
        <a:lstStyle/>
        <a:p>
          <a:endParaRPr lang="sv-SE"/>
        </a:p>
      </dgm:t>
    </dgm:pt>
    <dgm:pt modelId="{0F902659-162D-4642-97B3-A8DD24B98451}">
      <dgm:prSet phldrT="[Text]"/>
      <dgm:spPr/>
      <dgm:t>
        <a:bodyPr/>
        <a:lstStyle/>
        <a:p>
          <a:r>
            <a:rPr lang="sv-SE" b="1" dirty="0" smtClean="0"/>
            <a:t>Visuella</a:t>
          </a:r>
          <a:r>
            <a:rPr lang="sv-SE" dirty="0" smtClean="0"/>
            <a:t> </a:t>
          </a:r>
          <a:r>
            <a:rPr lang="sv-SE" b="1" dirty="0" smtClean="0"/>
            <a:t>signaler</a:t>
          </a:r>
          <a:endParaRPr lang="sv-SE" b="1" dirty="0"/>
        </a:p>
      </dgm:t>
    </dgm:pt>
    <dgm:pt modelId="{492C6146-1157-443B-AC5C-F1E3B80C568D}" type="parTrans" cxnId="{32AF5E05-FD40-4D56-9EA7-E034BA5EE5DA}">
      <dgm:prSet/>
      <dgm:spPr/>
      <dgm:t>
        <a:bodyPr/>
        <a:lstStyle/>
        <a:p>
          <a:endParaRPr lang="sv-SE"/>
        </a:p>
      </dgm:t>
    </dgm:pt>
    <dgm:pt modelId="{1B213B3A-9B15-401B-B0A7-022A8DC8F84E}" type="sibTrans" cxnId="{32AF5E05-FD40-4D56-9EA7-E034BA5EE5DA}">
      <dgm:prSet/>
      <dgm:spPr/>
      <dgm:t>
        <a:bodyPr/>
        <a:lstStyle/>
        <a:p>
          <a:endParaRPr lang="sv-SE"/>
        </a:p>
      </dgm:t>
    </dgm:pt>
    <dgm:pt modelId="{3B8D2F50-CC3C-41EF-82AD-AA8677E20E43}">
      <dgm:prSet phldrT="[Text]"/>
      <dgm:spPr/>
      <dgm:t>
        <a:bodyPr/>
        <a:lstStyle/>
        <a:p>
          <a:r>
            <a:rPr lang="sv-SE" b="1" dirty="0" smtClean="0"/>
            <a:t>Signalinrättningar</a:t>
          </a:r>
          <a:endParaRPr lang="sv-SE" b="1" dirty="0"/>
        </a:p>
      </dgm:t>
    </dgm:pt>
    <dgm:pt modelId="{8EFCAFED-48C3-409B-AD30-13501E6CDEFD}" type="parTrans" cxnId="{24E5255B-6FF6-4A92-A7A2-3E7817880614}">
      <dgm:prSet/>
      <dgm:spPr/>
      <dgm:t>
        <a:bodyPr/>
        <a:lstStyle/>
        <a:p>
          <a:endParaRPr lang="sv-SE"/>
        </a:p>
      </dgm:t>
    </dgm:pt>
    <dgm:pt modelId="{D17B9BB5-0B73-4F93-B5C1-89A8255E4B68}" type="sibTrans" cxnId="{24E5255B-6FF6-4A92-A7A2-3E7817880614}">
      <dgm:prSet/>
      <dgm:spPr/>
      <dgm:t>
        <a:bodyPr/>
        <a:lstStyle/>
        <a:p>
          <a:endParaRPr lang="sv-SE"/>
        </a:p>
      </dgm:t>
    </dgm:pt>
    <dgm:pt modelId="{E9BE5108-D25E-4D99-86BE-7D3C12F78A45}">
      <dgm:prSet phldrT="[Text]"/>
      <dgm:spPr/>
      <dgm:t>
        <a:bodyPr/>
        <a:lstStyle/>
        <a:p>
          <a:r>
            <a:rPr lang="sv-SE" b="1" dirty="0" smtClean="0"/>
            <a:t>Signaltavlor</a:t>
          </a:r>
          <a:endParaRPr lang="sv-SE" b="1" dirty="0"/>
        </a:p>
      </dgm:t>
    </dgm:pt>
    <dgm:pt modelId="{856AE4A1-A317-4BC2-BBB2-9814A60F09FB}" type="parTrans" cxnId="{E5CF2125-44D7-4062-9E00-0735F56E5A0C}">
      <dgm:prSet/>
      <dgm:spPr/>
      <dgm:t>
        <a:bodyPr/>
        <a:lstStyle/>
        <a:p>
          <a:endParaRPr lang="sv-SE"/>
        </a:p>
      </dgm:t>
    </dgm:pt>
    <dgm:pt modelId="{C25794EA-2530-49F1-9BC0-6C91183F4538}" type="sibTrans" cxnId="{E5CF2125-44D7-4062-9E00-0735F56E5A0C}">
      <dgm:prSet/>
      <dgm:spPr/>
      <dgm:t>
        <a:bodyPr/>
        <a:lstStyle/>
        <a:p>
          <a:endParaRPr lang="sv-SE"/>
        </a:p>
      </dgm:t>
    </dgm:pt>
    <dgm:pt modelId="{C0B28DEE-27DF-4D86-AF3D-301A13B5F173}">
      <dgm:prSet phldrT="[Text]"/>
      <dgm:spPr/>
      <dgm:t>
        <a:bodyPr/>
        <a:lstStyle/>
        <a:p>
          <a:r>
            <a:rPr lang="sv-SE" b="1" dirty="0" smtClean="0"/>
            <a:t>Ljudsignaler</a:t>
          </a:r>
          <a:endParaRPr lang="sv-SE" b="1" dirty="0"/>
        </a:p>
      </dgm:t>
    </dgm:pt>
    <dgm:pt modelId="{AD8ABA97-2A03-48B7-ACEC-2FC477E68DCC}" type="parTrans" cxnId="{B37094AA-1920-478D-B30D-547FCDDFB4AB}">
      <dgm:prSet/>
      <dgm:spPr/>
      <dgm:t>
        <a:bodyPr/>
        <a:lstStyle/>
        <a:p>
          <a:endParaRPr lang="sv-SE"/>
        </a:p>
      </dgm:t>
    </dgm:pt>
    <dgm:pt modelId="{C02E3121-0E9C-47E8-8B9C-96BEBEB9DCAD}" type="sibTrans" cxnId="{B37094AA-1920-478D-B30D-547FCDDFB4AB}">
      <dgm:prSet/>
      <dgm:spPr/>
      <dgm:t>
        <a:bodyPr/>
        <a:lstStyle/>
        <a:p>
          <a:endParaRPr lang="sv-SE"/>
        </a:p>
      </dgm:t>
    </dgm:pt>
    <dgm:pt modelId="{44EC198E-6CDC-41FB-9866-1C86BB0D3575}">
      <dgm:prSet phldrT="[Text]"/>
      <dgm:spPr/>
      <dgm:t>
        <a:bodyPr/>
        <a:lstStyle/>
        <a:p>
          <a:r>
            <a:rPr lang="sv-SE" b="1" dirty="0" smtClean="0"/>
            <a:t>Signalredskap (handsignaler</a:t>
          </a:r>
          <a:r>
            <a:rPr lang="sv-SE" dirty="0" smtClean="0"/>
            <a:t>)</a:t>
          </a:r>
          <a:endParaRPr lang="sv-SE" dirty="0"/>
        </a:p>
      </dgm:t>
    </dgm:pt>
    <dgm:pt modelId="{8E883FD6-8D99-4522-ABF4-DEEAC06F7272}" type="parTrans" cxnId="{5A133973-07AC-4D91-9BEB-C2FBD526A113}">
      <dgm:prSet/>
      <dgm:spPr/>
      <dgm:t>
        <a:bodyPr/>
        <a:lstStyle/>
        <a:p>
          <a:endParaRPr lang="sv-SE"/>
        </a:p>
      </dgm:t>
    </dgm:pt>
    <dgm:pt modelId="{F7DB49CD-8F5F-4E7A-9CB8-355571280722}" type="sibTrans" cxnId="{5A133973-07AC-4D91-9BEB-C2FBD526A113}">
      <dgm:prSet/>
      <dgm:spPr/>
      <dgm:t>
        <a:bodyPr/>
        <a:lstStyle/>
        <a:p>
          <a:endParaRPr lang="sv-SE"/>
        </a:p>
      </dgm:t>
    </dgm:pt>
    <dgm:pt modelId="{81C8993B-B2D1-418E-ABFD-8C6D885B6660}">
      <dgm:prSet phldrT="[Text]"/>
      <dgm:spPr/>
      <dgm:t>
        <a:bodyPr/>
        <a:lstStyle/>
        <a:p>
          <a:r>
            <a:rPr lang="sv-SE" b="1" dirty="0" smtClean="0"/>
            <a:t>Fordonssignalmedel</a:t>
          </a:r>
          <a:endParaRPr lang="sv-SE" b="1" dirty="0"/>
        </a:p>
      </dgm:t>
    </dgm:pt>
    <dgm:pt modelId="{3A7BC1EE-783A-4A09-9443-526FEB3334B3}" type="parTrans" cxnId="{65DDAEC0-174E-41AA-9C68-59415779B503}">
      <dgm:prSet/>
      <dgm:spPr/>
      <dgm:t>
        <a:bodyPr/>
        <a:lstStyle/>
        <a:p>
          <a:endParaRPr lang="sv-SE"/>
        </a:p>
      </dgm:t>
    </dgm:pt>
    <dgm:pt modelId="{400AA263-AEC2-422C-B802-D5804387EA26}" type="sibTrans" cxnId="{65DDAEC0-174E-41AA-9C68-59415779B503}">
      <dgm:prSet/>
      <dgm:spPr/>
      <dgm:t>
        <a:bodyPr/>
        <a:lstStyle/>
        <a:p>
          <a:endParaRPr lang="sv-SE"/>
        </a:p>
      </dgm:t>
    </dgm:pt>
    <dgm:pt modelId="{EA32963B-2491-4D99-84F6-7D7735B17D16}">
      <dgm:prSet phldrT="[Text]"/>
      <dgm:spPr/>
      <dgm:t>
        <a:bodyPr/>
        <a:lstStyle/>
        <a:p>
          <a:r>
            <a:rPr lang="sv-SE" b="1" dirty="0" smtClean="0"/>
            <a:t>Ljussignaler</a:t>
          </a:r>
          <a:endParaRPr lang="sv-SE" b="1" dirty="0"/>
        </a:p>
      </dgm:t>
    </dgm:pt>
    <dgm:pt modelId="{AD6D98A7-8E34-46A7-AF01-9C335B45F03C}" type="parTrans" cxnId="{5BBEE3D0-BB27-4485-B319-DBD34E07F486}">
      <dgm:prSet/>
      <dgm:spPr/>
      <dgm:t>
        <a:bodyPr/>
        <a:lstStyle/>
        <a:p>
          <a:endParaRPr lang="sv-SE"/>
        </a:p>
      </dgm:t>
    </dgm:pt>
    <dgm:pt modelId="{3A0D32FD-8AB5-4E74-84DC-619B76AD21CD}" type="sibTrans" cxnId="{5BBEE3D0-BB27-4485-B319-DBD34E07F486}">
      <dgm:prSet/>
      <dgm:spPr/>
      <dgm:t>
        <a:bodyPr/>
        <a:lstStyle/>
        <a:p>
          <a:endParaRPr lang="sv-SE"/>
        </a:p>
      </dgm:t>
    </dgm:pt>
    <dgm:pt modelId="{03F4E81B-4839-4A9B-A008-EB96007D4A2B}">
      <dgm:prSet phldrT="[Text]"/>
      <dgm:spPr/>
      <dgm:t>
        <a:bodyPr/>
        <a:lstStyle/>
        <a:p>
          <a:r>
            <a:rPr lang="sv-SE" b="1" dirty="0" smtClean="0"/>
            <a:t>Tablåsignaler</a:t>
          </a:r>
          <a:endParaRPr lang="sv-SE" b="1" dirty="0"/>
        </a:p>
      </dgm:t>
    </dgm:pt>
    <dgm:pt modelId="{C44A34DF-A71B-4397-9574-8816B012D352}" type="parTrans" cxnId="{E98D9E5C-051A-4C27-BA87-3B417E5BFBF5}">
      <dgm:prSet/>
      <dgm:spPr/>
      <dgm:t>
        <a:bodyPr/>
        <a:lstStyle/>
        <a:p>
          <a:endParaRPr lang="sv-SE"/>
        </a:p>
      </dgm:t>
    </dgm:pt>
    <dgm:pt modelId="{709384A6-8467-447F-99BF-2C799FC3A632}" type="sibTrans" cxnId="{E98D9E5C-051A-4C27-BA87-3B417E5BFBF5}">
      <dgm:prSet/>
      <dgm:spPr/>
      <dgm:t>
        <a:bodyPr/>
        <a:lstStyle/>
        <a:p>
          <a:endParaRPr lang="sv-SE"/>
        </a:p>
      </dgm:t>
    </dgm:pt>
    <dgm:pt modelId="{8F323D37-EC71-4C33-AAC8-4DEF441C8633}">
      <dgm:prSet phldrT="[Text]"/>
      <dgm:spPr/>
      <dgm:t>
        <a:bodyPr/>
        <a:lstStyle/>
        <a:p>
          <a:r>
            <a:rPr lang="sv-SE" b="1" dirty="0" smtClean="0"/>
            <a:t>Mekaniska signaler</a:t>
          </a:r>
          <a:endParaRPr lang="sv-SE" b="1" dirty="0"/>
        </a:p>
      </dgm:t>
    </dgm:pt>
    <dgm:pt modelId="{1F2425E1-B517-457E-A4CC-2610C07B9FAA}" type="parTrans" cxnId="{4C8F5B8E-B517-4216-8C40-57E42EA0422B}">
      <dgm:prSet/>
      <dgm:spPr/>
      <dgm:t>
        <a:bodyPr/>
        <a:lstStyle/>
        <a:p>
          <a:endParaRPr lang="sv-SE"/>
        </a:p>
      </dgm:t>
    </dgm:pt>
    <dgm:pt modelId="{74837B8A-40C4-4988-B169-4272F23FBADD}" type="sibTrans" cxnId="{4C8F5B8E-B517-4216-8C40-57E42EA0422B}">
      <dgm:prSet/>
      <dgm:spPr/>
      <dgm:t>
        <a:bodyPr/>
        <a:lstStyle/>
        <a:p>
          <a:endParaRPr lang="sv-SE"/>
        </a:p>
      </dgm:t>
    </dgm:pt>
    <dgm:pt modelId="{F14AAA55-2D3D-4CD7-8C62-C3EF09C61C86}">
      <dgm:prSet phldrT="[Text]"/>
      <dgm:spPr/>
      <dgm:t>
        <a:bodyPr/>
        <a:lstStyle/>
        <a:p>
          <a:r>
            <a:rPr lang="sv-SE" b="1" dirty="0" smtClean="0"/>
            <a:t>Består av en eller flera skyltar</a:t>
          </a:r>
          <a:endParaRPr lang="sv-SE" b="1" dirty="0"/>
        </a:p>
      </dgm:t>
    </dgm:pt>
    <dgm:pt modelId="{5AE7EC05-BEEF-42DE-90BB-02F25D000C61}" type="parTrans" cxnId="{A1DA4480-373D-4A39-8D5C-DC486C1FADE2}">
      <dgm:prSet/>
      <dgm:spPr/>
      <dgm:t>
        <a:bodyPr/>
        <a:lstStyle/>
        <a:p>
          <a:endParaRPr lang="sv-SE"/>
        </a:p>
      </dgm:t>
    </dgm:pt>
    <dgm:pt modelId="{103A8B53-ED37-4448-AAEC-F5C2A37AAC83}" type="sibTrans" cxnId="{A1DA4480-373D-4A39-8D5C-DC486C1FADE2}">
      <dgm:prSet/>
      <dgm:spPr/>
      <dgm:t>
        <a:bodyPr/>
        <a:lstStyle/>
        <a:p>
          <a:endParaRPr lang="sv-SE"/>
        </a:p>
      </dgm:t>
    </dgm:pt>
    <dgm:pt modelId="{CB367B7A-2AF5-4728-8C8E-CE0747E31FB3}">
      <dgm:prSet phldrT="[Text]"/>
      <dgm:spPr/>
      <dgm:t>
        <a:bodyPr/>
        <a:lstStyle/>
        <a:p>
          <a:r>
            <a:rPr lang="sv-SE" b="1" dirty="0" smtClean="0"/>
            <a:t>Ex. V-signal</a:t>
          </a:r>
          <a:endParaRPr lang="sv-SE" b="1" dirty="0"/>
        </a:p>
      </dgm:t>
    </dgm:pt>
    <dgm:pt modelId="{31405976-1688-4DE4-9049-DD037CED7260}" type="parTrans" cxnId="{793517AF-C572-4FF3-9553-42ED03DF37CB}">
      <dgm:prSet/>
      <dgm:spPr/>
      <dgm:t>
        <a:bodyPr/>
        <a:lstStyle/>
        <a:p>
          <a:endParaRPr lang="sv-SE"/>
        </a:p>
      </dgm:t>
    </dgm:pt>
    <dgm:pt modelId="{9FD06724-5AE0-411A-BC3C-F5BCF28315A8}" type="sibTrans" cxnId="{793517AF-C572-4FF3-9553-42ED03DF37CB}">
      <dgm:prSet/>
      <dgm:spPr/>
      <dgm:t>
        <a:bodyPr/>
        <a:lstStyle/>
        <a:p>
          <a:endParaRPr lang="sv-SE"/>
        </a:p>
      </dgm:t>
    </dgm:pt>
    <dgm:pt modelId="{5133C899-6D9E-4A98-B762-5398C4214C15}">
      <dgm:prSet phldrT="[Text]"/>
      <dgm:spPr/>
      <dgm:t>
        <a:bodyPr/>
        <a:lstStyle/>
        <a:p>
          <a:r>
            <a:rPr lang="sv-SE" b="1" dirty="0" smtClean="0"/>
            <a:t>Ex. Semafor</a:t>
          </a:r>
          <a:endParaRPr lang="sv-SE" b="1" dirty="0"/>
        </a:p>
      </dgm:t>
    </dgm:pt>
    <dgm:pt modelId="{6CC4BFAB-32CB-4155-9E84-CA6809E1C066}" type="parTrans" cxnId="{F54A23D0-9A9A-45E1-827B-0E74710E5C98}">
      <dgm:prSet/>
      <dgm:spPr/>
      <dgm:t>
        <a:bodyPr/>
        <a:lstStyle/>
        <a:p>
          <a:endParaRPr lang="sv-SE"/>
        </a:p>
      </dgm:t>
    </dgm:pt>
    <dgm:pt modelId="{FE51F9FC-0F05-45FC-A13B-944CF6984AB3}" type="sibTrans" cxnId="{F54A23D0-9A9A-45E1-827B-0E74710E5C98}">
      <dgm:prSet/>
      <dgm:spPr/>
      <dgm:t>
        <a:bodyPr/>
        <a:lstStyle/>
        <a:p>
          <a:endParaRPr lang="sv-SE"/>
        </a:p>
      </dgm:t>
    </dgm:pt>
    <dgm:pt modelId="{FD2A4BDD-3D4E-4D8A-96B3-D522DEEC230A}">
      <dgm:prSet phldrT="[Text]"/>
      <dgm:spPr/>
      <dgm:t>
        <a:bodyPr/>
        <a:lstStyle/>
        <a:p>
          <a:r>
            <a:rPr lang="sv-SE" b="1" dirty="0" smtClean="0"/>
            <a:t>Ex. A-signal</a:t>
          </a:r>
          <a:endParaRPr lang="sv-SE" b="1" dirty="0"/>
        </a:p>
      </dgm:t>
    </dgm:pt>
    <dgm:pt modelId="{F225E21A-8845-4DC5-8436-E5BE6F3AA278}" type="parTrans" cxnId="{6625D4BD-20CB-49A8-9D71-DA29D874A756}">
      <dgm:prSet/>
      <dgm:spPr/>
      <dgm:t>
        <a:bodyPr/>
        <a:lstStyle/>
        <a:p>
          <a:endParaRPr lang="sv-SE"/>
        </a:p>
      </dgm:t>
    </dgm:pt>
    <dgm:pt modelId="{77FC85FC-374B-474A-9670-F5CC0CB59D91}" type="sibTrans" cxnId="{6625D4BD-20CB-49A8-9D71-DA29D874A756}">
      <dgm:prSet/>
      <dgm:spPr/>
      <dgm:t>
        <a:bodyPr/>
        <a:lstStyle/>
        <a:p>
          <a:endParaRPr lang="sv-SE"/>
        </a:p>
      </dgm:t>
    </dgm:pt>
    <dgm:pt modelId="{C5ED619E-4FCF-4789-BC43-7A6F0500059E}">
      <dgm:prSet phldrT="[Text]"/>
      <dgm:spPr/>
      <dgm:t>
        <a:bodyPr/>
        <a:lstStyle/>
        <a:p>
          <a:r>
            <a:rPr lang="sv-SE" b="1" dirty="0" smtClean="0"/>
            <a:t>Handsignallykta, signalstav </a:t>
          </a:r>
          <a:r>
            <a:rPr lang="sv-SE" b="1" dirty="0" err="1" smtClean="0"/>
            <a:t>etc</a:t>
          </a:r>
          <a:r>
            <a:rPr lang="sv-SE" b="1" dirty="0" smtClean="0"/>
            <a:t>; armar</a:t>
          </a:r>
          <a:endParaRPr lang="sv-SE" b="1" dirty="0"/>
        </a:p>
      </dgm:t>
    </dgm:pt>
    <dgm:pt modelId="{A33C3CB8-E163-4388-82B8-309069749C1F}" type="parTrans" cxnId="{73E8C269-B4E2-44A4-B541-D46CD1DE4191}">
      <dgm:prSet/>
      <dgm:spPr/>
      <dgm:t>
        <a:bodyPr/>
        <a:lstStyle/>
        <a:p>
          <a:endParaRPr lang="sv-SE"/>
        </a:p>
      </dgm:t>
    </dgm:pt>
    <dgm:pt modelId="{30580FC5-0AE9-4D0A-B255-5685375031CD}" type="sibTrans" cxnId="{73E8C269-B4E2-44A4-B541-D46CD1DE4191}">
      <dgm:prSet/>
      <dgm:spPr/>
      <dgm:t>
        <a:bodyPr/>
        <a:lstStyle/>
        <a:p>
          <a:endParaRPr lang="sv-SE"/>
        </a:p>
      </dgm:t>
    </dgm:pt>
    <dgm:pt modelId="{AB7F4496-354E-4F43-AB0A-36EF1D30870C}">
      <dgm:prSet phldrT="[Text]"/>
      <dgm:spPr/>
      <dgm:t>
        <a:bodyPr/>
        <a:lstStyle/>
        <a:p>
          <a:r>
            <a:rPr lang="sv-SE" b="1" dirty="0" smtClean="0"/>
            <a:t>Lyktor, skärmar etc</a:t>
          </a:r>
          <a:r>
            <a:rPr lang="sv-SE" dirty="0" smtClean="0"/>
            <a:t>.</a:t>
          </a:r>
          <a:endParaRPr lang="sv-SE" dirty="0"/>
        </a:p>
      </dgm:t>
    </dgm:pt>
    <dgm:pt modelId="{FD7FEBF2-6B27-458C-BB07-A1F7AA3206DD}" type="parTrans" cxnId="{D4F99F5D-4A8B-4200-8118-17881DEE08A5}">
      <dgm:prSet/>
      <dgm:spPr/>
      <dgm:t>
        <a:bodyPr/>
        <a:lstStyle/>
        <a:p>
          <a:endParaRPr lang="sv-SE"/>
        </a:p>
      </dgm:t>
    </dgm:pt>
    <dgm:pt modelId="{F60A9DB7-82E9-421A-A106-199D5DDF507B}" type="sibTrans" cxnId="{D4F99F5D-4A8B-4200-8118-17881DEE08A5}">
      <dgm:prSet/>
      <dgm:spPr/>
      <dgm:t>
        <a:bodyPr/>
        <a:lstStyle/>
        <a:p>
          <a:endParaRPr lang="sv-SE"/>
        </a:p>
      </dgm:t>
    </dgm:pt>
    <dgm:pt modelId="{E79EC496-2AE8-4E48-93D2-DE87317C20D3}">
      <dgm:prSet phldrT="[Text]"/>
      <dgm:spPr/>
      <dgm:t>
        <a:bodyPr/>
        <a:lstStyle/>
        <a:p>
          <a:r>
            <a:rPr lang="sv-SE" b="1" dirty="0" smtClean="0"/>
            <a:t>Tyfon, vissla etc</a:t>
          </a:r>
          <a:r>
            <a:rPr lang="sv-SE" dirty="0" smtClean="0"/>
            <a:t>.</a:t>
          </a:r>
          <a:endParaRPr lang="sv-SE" dirty="0"/>
        </a:p>
      </dgm:t>
    </dgm:pt>
    <dgm:pt modelId="{2977214D-F561-4C2E-B004-9A673BBB855D}" type="parTrans" cxnId="{0A683C85-6315-46AA-B52D-060F68063DC8}">
      <dgm:prSet/>
      <dgm:spPr/>
      <dgm:t>
        <a:bodyPr/>
        <a:lstStyle/>
        <a:p>
          <a:endParaRPr lang="sv-SE"/>
        </a:p>
      </dgm:t>
    </dgm:pt>
    <dgm:pt modelId="{B637E729-BB0B-4081-A2FA-AA8A029B87C6}" type="sibTrans" cxnId="{0A683C85-6315-46AA-B52D-060F68063DC8}">
      <dgm:prSet/>
      <dgm:spPr/>
      <dgm:t>
        <a:bodyPr/>
        <a:lstStyle/>
        <a:p>
          <a:endParaRPr lang="sv-SE"/>
        </a:p>
      </dgm:t>
    </dgm:pt>
    <dgm:pt modelId="{1241AC55-C3D8-4EB4-AD7B-16F6B8E340DD}">
      <dgm:prSet phldrT="[Text]"/>
      <dgm:spPr/>
      <dgm:t>
        <a:bodyPr/>
        <a:lstStyle/>
        <a:p>
          <a:r>
            <a:rPr lang="sv-SE" b="1" dirty="0" smtClean="0"/>
            <a:t>Enklangsklocka etc</a:t>
          </a:r>
          <a:r>
            <a:rPr lang="sv-SE" dirty="0" smtClean="0"/>
            <a:t>.</a:t>
          </a:r>
          <a:endParaRPr lang="sv-SE" dirty="0"/>
        </a:p>
      </dgm:t>
    </dgm:pt>
    <dgm:pt modelId="{2AA91362-012E-4765-84B8-6763AEB1F77D}" type="parTrans" cxnId="{8E158E59-E322-46CE-9B15-6938BCA344CE}">
      <dgm:prSet/>
      <dgm:spPr/>
      <dgm:t>
        <a:bodyPr/>
        <a:lstStyle/>
        <a:p>
          <a:endParaRPr lang="sv-SE"/>
        </a:p>
      </dgm:t>
    </dgm:pt>
    <dgm:pt modelId="{2D9208DC-A229-4AAD-A127-AF13359714A9}" type="sibTrans" cxnId="{8E158E59-E322-46CE-9B15-6938BCA344CE}">
      <dgm:prSet/>
      <dgm:spPr/>
      <dgm:t>
        <a:bodyPr/>
        <a:lstStyle/>
        <a:p>
          <a:endParaRPr lang="sv-SE"/>
        </a:p>
      </dgm:t>
    </dgm:pt>
    <dgm:pt modelId="{ACF30197-100E-4164-9B4E-5F15D6A6F42F}" type="pres">
      <dgm:prSet presAssocID="{A9007706-EFE6-40F9-86BC-86D090BE7EAE}" presName="diagram" presStyleCnt="0">
        <dgm:presLayoutVars>
          <dgm:chPref val="1"/>
          <dgm:dir/>
          <dgm:animOne val="branch"/>
          <dgm:animLvl val="lvl"/>
          <dgm:resizeHandles val="exact"/>
        </dgm:presLayoutVars>
      </dgm:prSet>
      <dgm:spPr/>
      <dgm:t>
        <a:bodyPr/>
        <a:lstStyle/>
        <a:p>
          <a:endParaRPr lang="sv-SE"/>
        </a:p>
      </dgm:t>
    </dgm:pt>
    <dgm:pt modelId="{41DF6346-A478-4AE4-A545-6EB9E6DAF5C5}" type="pres">
      <dgm:prSet presAssocID="{5CDD3DF9-9B2C-4404-A87D-E084BEF0E5DD}" presName="root1" presStyleCnt="0"/>
      <dgm:spPr/>
    </dgm:pt>
    <dgm:pt modelId="{3E09D287-550B-4E7A-9347-117DC7FAE157}" type="pres">
      <dgm:prSet presAssocID="{5CDD3DF9-9B2C-4404-A87D-E084BEF0E5DD}" presName="LevelOneTextNode" presStyleLbl="node0" presStyleIdx="0" presStyleCnt="1">
        <dgm:presLayoutVars>
          <dgm:chPref val="3"/>
        </dgm:presLayoutVars>
      </dgm:prSet>
      <dgm:spPr/>
      <dgm:t>
        <a:bodyPr/>
        <a:lstStyle/>
        <a:p>
          <a:endParaRPr lang="sv-SE"/>
        </a:p>
      </dgm:t>
    </dgm:pt>
    <dgm:pt modelId="{DA492CF5-EBA6-4E4C-B0B2-803156848D09}" type="pres">
      <dgm:prSet presAssocID="{5CDD3DF9-9B2C-4404-A87D-E084BEF0E5DD}" presName="level2hierChild" presStyleCnt="0"/>
      <dgm:spPr/>
    </dgm:pt>
    <dgm:pt modelId="{8A2DE56E-A7B9-4D8A-BF82-1ACBBE4DD96D}" type="pres">
      <dgm:prSet presAssocID="{492C6146-1157-443B-AC5C-F1E3B80C568D}" presName="conn2-1" presStyleLbl="parChTrans1D2" presStyleIdx="0" presStyleCnt="2"/>
      <dgm:spPr/>
      <dgm:t>
        <a:bodyPr/>
        <a:lstStyle/>
        <a:p>
          <a:endParaRPr lang="sv-SE"/>
        </a:p>
      </dgm:t>
    </dgm:pt>
    <dgm:pt modelId="{B0D49634-38B2-4CA1-9FED-F9592C88A2EB}" type="pres">
      <dgm:prSet presAssocID="{492C6146-1157-443B-AC5C-F1E3B80C568D}" presName="connTx" presStyleLbl="parChTrans1D2" presStyleIdx="0" presStyleCnt="2"/>
      <dgm:spPr/>
      <dgm:t>
        <a:bodyPr/>
        <a:lstStyle/>
        <a:p>
          <a:endParaRPr lang="sv-SE"/>
        </a:p>
      </dgm:t>
    </dgm:pt>
    <dgm:pt modelId="{54AA56A8-F1D9-4A9B-96D6-41E1FB4DD2C7}" type="pres">
      <dgm:prSet presAssocID="{0F902659-162D-4642-97B3-A8DD24B98451}" presName="root2" presStyleCnt="0"/>
      <dgm:spPr/>
    </dgm:pt>
    <dgm:pt modelId="{DBFED10F-4CB6-4588-8618-B45E1941F3DA}" type="pres">
      <dgm:prSet presAssocID="{0F902659-162D-4642-97B3-A8DD24B98451}" presName="LevelTwoTextNode" presStyleLbl="node2" presStyleIdx="0" presStyleCnt="2">
        <dgm:presLayoutVars>
          <dgm:chPref val="3"/>
        </dgm:presLayoutVars>
      </dgm:prSet>
      <dgm:spPr/>
      <dgm:t>
        <a:bodyPr/>
        <a:lstStyle/>
        <a:p>
          <a:endParaRPr lang="sv-SE"/>
        </a:p>
      </dgm:t>
    </dgm:pt>
    <dgm:pt modelId="{F311A830-C92B-402A-B2C5-925D34D3071D}" type="pres">
      <dgm:prSet presAssocID="{0F902659-162D-4642-97B3-A8DD24B98451}" presName="level3hierChild" presStyleCnt="0"/>
      <dgm:spPr/>
    </dgm:pt>
    <dgm:pt modelId="{E0B6EE13-040F-4B25-B7CC-075C011B5FA0}" type="pres">
      <dgm:prSet presAssocID="{8EFCAFED-48C3-409B-AD30-13501E6CDEFD}" presName="conn2-1" presStyleLbl="parChTrans1D3" presStyleIdx="0" presStyleCnt="6"/>
      <dgm:spPr/>
      <dgm:t>
        <a:bodyPr/>
        <a:lstStyle/>
        <a:p>
          <a:endParaRPr lang="sv-SE"/>
        </a:p>
      </dgm:t>
    </dgm:pt>
    <dgm:pt modelId="{2BB3FC7F-7B0E-485A-999E-8B12A7111CE8}" type="pres">
      <dgm:prSet presAssocID="{8EFCAFED-48C3-409B-AD30-13501E6CDEFD}" presName="connTx" presStyleLbl="parChTrans1D3" presStyleIdx="0" presStyleCnt="6"/>
      <dgm:spPr/>
      <dgm:t>
        <a:bodyPr/>
        <a:lstStyle/>
        <a:p>
          <a:endParaRPr lang="sv-SE"/>
        </a:p>
      </dgm:t>
    </dgm:pt>
    <dgm:pt modelId="{701C3D91-D2A6-47EE-84E7-185808CA64B2}" type="pres">
      <dgm:prSet presAssocID="{3B8D2F50-CC3C-41EF-82AD-AA8677E20E43}" presName="root2" presStyleCnt="0"/>
      <dgm:spPr/>
    </dgm:pt>
    <dgm:pt modelId="{85E0CE3D-19A2-43B7-BA40-6D30D5BB5064}" type="pres">
      <dgm:prSet presAssocID="{3B8D2F50-CC3C-41EF-82AD-AA8677E20E43}" presName="LevelTwoTextNode" presStyleLbl="node3" presStyleIdx="0" presStyleCnt="6">
        <dgm:presLayoutVars>
          <dgm:chPref val="3"/>
        </dgm:presLayoutVars>
      </dgm:prSet>
      <dgm:spPr/>
      <dgm:t>
        <a:bodyPr/>
        <a:lstStyle/>
        <a:p>
          <a:endParaRPr lang="sv-SE"/>
        </a:p>
      </dgm:t>
    </dgm:pt>
    <dgm:pt modelId="{7105EF6D-989B-48DA-A008-08C1577BA7B7}" type="pres">
      <dgm:prSet presAssocID="{3B8D2F50-CC3C-41EF-82AD-AA8677E20E43}" presName="level3hierChild" presStyleCnt="0"/>
      <dgm:spPr/>
    </dgm:pt>
    <dgm:pt modelId="{7463707A-B5C2-4B93-A0C6-20FD5B469920}" type="pres">
      <dgm:prSet presAssocID="{AD6D98A7-8E34-46A7-AF01-9C335B45F03C}" presName="conn2-1" presStyleLbl="parChTrans1D4" presStyleIdx="0" presStyleCnt="9"/>
      <dgm:spPr/>
      <dgm:t>
        <a:bodyPr/>
        <a:lstStyle/>
        <a:p>
          <a:endParaRPr lang="sv-SE"/>
        </a:p>
      </dgm:t>
    </dgm:pt>
    <dgm:pt modelId="{E8035722-3C9C-4797-BCFF-03F53EB9ED99}" type="pres">
      <dgm:prSet presAssocID="{AD6D98A7-8E34-46A7-AF01-9C335B45F03C}" presName="connTx" presStyleLbl="parChTrans1D4" presStyleIdx="0" presStyleCnt="9"/>
      <dgm:spPr/>
      <dgm:t>
        <a:bodyPr/>
        <a:lstStyle/>
        <a:p>
          <a:endParaRPr lang="sv-SE"/>
        </a:p>
      </dgm:t>
    </dgm:pt>
    <dgm:pt modelId="{328ED3BA-E20A-494E-B609-B0B98F360441}" type="pres">
      <dgm:prSet presAssocID="{EA32963B-2491-4D99-84F6-7D7735B17D16}" presName="root2" presStyleCnt="0"/>
      <dgm:spPr/>
    </dgm:pt>
    <dgm:pt modelId="{D4DD7A72-5139-43D5-8C0B-FB1B0D8768E7}" type="pres">
      <dgm:prSet presAssocID="{EA32963B-2491-4D99-84F6-7D7735B17D16}" presName="LevelTwoTextNode" presStyleLbl="node4" presStyleIdx="0" presStyleCnt="9">
        <dgm:presLayoutVars>
          <dgm:chPref val="3"/>
        </dgm:presLayoutVars>
      </dgm:prSet>
      <dgm:spPr/>
      <dgm:t>
        <a:bodyPr/>
        <a:lstStyle/>
        <a:p>
          <a:endParaRPr lang="sv-SE"/>
        </a:p>
      </dgm:t>
    </dgm:pt>
    <dgm:pt modelId="{E52188E4-DB68-4A0D-AE42-C0742F4F9D03}" type="pres">
      <dgm:prSet presAssocID="{EA32963B-2491-4D99-84F6-7D7735B17D16}" presName="level3hierChild" presStyleCnt="0"/>
      <dgm:spPr/>
    </dgm:pt>
    <dgm:pt modelId="{9CCE6948-7710-4255-9220-C0B9ECF0300D}" type="pres">
      <dgm:prSet presAssocID="{31405976-1688-4DE4-9049-DD037CED7260}" presName="conn2-1" presStyleLbl="parChTrans1D4" presStyleIdx="1" presStyleCnt="9"/>
      <dgm:spPr/>
      <dgm:t>
        <a:bodyPr/>
        <a:lstStyle/>
        <a:p>
          <a:endParaRPr lang="sv-SE"/>
        </a:p>
      </dgm:t>
    </dgm:pt>
    <dgm:pt modelId="{BC936E32-7AB7-4FA2-8E60-1BA8F4ABDA3C}" type="pres">
      <dgm:prSet presAssocID="{31405976-1688-4DE4-9049-DD037CED7260}" presName="connTx" presStyleLbl="parChTrans1D4" presStyleIdx="1" presStyleCnt="9"/>
      <dgm:spPr/>
      <dgm:t>
        <a:bodyPr/>
        <a:lstStyle/>
        <a:p>
          <a:endParaRPr lang="sv-SE"/>
        </a:p>
      </dgm:t>
    </dgm:pt>
    <dgm:pt modelId="{2356B479-FCD6-48DF-ACAC-669DC80F52D5}" type="pres">
      <dgm:prSet presAssocID="{CB367B7A-2AF5-4728-8C8E-CE0747E31FB3}" presName="root2" presStyleCnt="0"/>
      <dgm:spPr/>
    </dgm:pt>
    <dgm:pt modelId="{549EEC91-BE44-4CD4-BC7F-1CBC52748921}" type="pres">
      <dgm:prSet presAssocID="{CB367B7A-2AF5-4728-8C8E-CE0747E31FB3}" presName="LevelTwoTextNode" presStyleLbl="node4" presStyleIdx="1" presStyleCnt="9">
        <dgm:presLayoutVars>
          <dgm:chPref val="3"/>
        </dgm:presLayoutVars>
      </dgm:prSet>
      <dgm:spPr/>
      <dgm:t>
        <a:bodyPr/>
        <a:lstStyle/>
        <a:p>
          <a:endParaRPr lang="sv-SE"/>
        </a:p>
      </dgm:t>
    </dgm:pt>
    <dgm:pt modelId="{E46E229E-060E-4FBA-8002-C33D33A96633}" type="pres">
      <dgm:prSet presAssocID="{CB367B7A-2AF5-4728-8C8E-CE0747E31FB3}" presName="level3hierChild" presStyleCnt="0"/>
      <dgm:spPr/>
    </dgm:pt>
    <dgm:pt modelId="{EFEA938A-06AD-48AD-B9A9-FE11476AE1CD}" type="pres">
      <dgm:prSet presAssocID="{C44A34DF-A71B-4397-9574-8816B012D352}" presName="conn2-1" presStyleLbl="parChTrans1D4" presStyleIdx="2" presStyleCnt="9"/>
      <dgm:spPr/>
      <dgm:t>
        <a:bodyPr/>
        <a:lstStyle/>
        <a:p>
          <a:endParaRPr lang="sv-SE"/>
        </a:p>
      </dgm:t>
    </dgm:pt>
    <dgm:pt modelId="{20A8E0A0-2D55-4F11-8408-6D25A492C804}" type="pres">
      <dgm:prSet presAssocID="{C44A34DF-A71B-4397-9574-8816B012D352}" presName="connTx" presStyleLbl="parChTrans1D4" presStyleIdx="2" presStyleCnt="9"/>
      <dgm:spPr/>
      <dgm:t>
        <a:bodyPr/>
        <a:lstStyle/>
        <a:p>
          <a:endParaRPr lang="sv-SE"/>
        </a:p>
      </dgm:t>
    </dgm:pt>
    <dgm:pt modelId="{A5D18327-11F8-46EA-A0CC-5E245ADF9685}" type="pres">
      <dgm:prSet presAssocID="{03F4E81B-4839-4A9B-A008-EB96007D4A2B}" presName="root2" presStyleCnt="0"/>
      <dgm:spPr/>
    </dgm:pt>
    <dgm:pt modelId="{8EA94FF0-589A-4943-9977-832B086DA157}" type="pres">
      <dgm:prSet presAssocID="{03F4E81B-4839-4A9B-A008-EB96007D4A2B}" presName="LevelTwoTextNode" presStyleLbl="node4" presStyleIdx="2" presStyleCnt="9">
        <dgm:presLayoutVars>
          <dgm:chPref val="3"/>
        </dgm:presLayoutVars>
      </dgm:prSet>
      <dgm:spPr/>
      <dgm:t>
        <a:bodyPr/>
        <a:lstStyle/>
        <a:p>
          <a:endParaRPr lang="sv-SE"/>
        </a:p>
      </dgm:t>
    </dgm:pt>
    <dgm:pt modelId="{7648F9F5-70C1-4299-8491-7B25A823A07E}" type="pres">
      <dgm:prSet presAssocID="{03F4E81B-4839-4A9B-A008-EB96007D4A2B}" presName="level3hierChild" presStyleCnt="0"/>
      <dgm:spPr/>
    </dgm:pt>
    <dgm:pt modelId="{52DACD80-8082-4E9D-9A9A-DD8746A5A309}" type="pres">
      <dgm:prSet presAssocID="{F225E21A-8845-4DC5-8436-E5BE6F3AA278}" presName="conn2-1" presStyleLbl="parChTrans1D4" presStyleIdx="3" presStyleCnt="9"/>
      <dgm:spPr/>
      <dgm:t>
        <a:bodyPr/>
        <a:lstStyle/>
        <a:p>
          <a:endParaRPr lang="sv-SE"/>
        </a:p>
      </dgm:t>
    </dgm:pt>
    <dgm:pt modelId="{966E86D4-135D-46FD-9B7D-AB2B41A37421}" type="pres">
      <dgm:prSet presAssocID="{F225E21A-8845-4DC5-8436-E5BE6F3AA278}" presName="connTx" presStyleLbl="parChTrans1D4" presStyleIdx="3" presStyleCnt="9"/>
      <dgm:spPr/>
      <dgm:t>
        <a:bodyPr/>
        <a:lstStyle/>
        <a:p>
          <a:endParaRPr lang="sv-SE"/>
        </a:p>
      </dgm:t>
    </dgm:pt>
    <dgm:pt modelId="{CAAB1FA9-7130-48A3-9718-17CB765C8F91}" type="pres">
      <dgm:prSet presAssocID="{FD2A4BDD-3D4E-4D8A-96B3-D522DEEC230A}" presName="root2" presStyleCnt="0"/>
      <dgm:spPr/>
    </dgm:pt>
    <dgm:pt modelId="{A2E68C2F-2B20-483F-9739-FF08795766FD}" type="pres">
      <dgm:prSet presAssocID="{FD2A4BDD-3D4E-4D8A-96B3-D522DEEC230A}" presName="LevelTwoTextNode" presStyleLbl="node4" presStyleIdx="3" presStyleCnt="9">
        <dgm:presLayoutVars>
          <dgm:chPref val="3"/>
        </dgm:presLayoutVars>
      </dgm:prSet>
      <dgm:spPr/>
      <dgm:t>
        <a:bodyPr/>
        <a:lstStyle/>
        <a:p>
          <a:endParaRPr lang="sv-SE"/>
        </a:p>
      </dgm:t>
    </dgm:pt>
    <dgm:pt modelId="{5235D180-19A1-4CD0-A41F-4626DEC7675B}" type="pres">
      <dgm:prSet presAssocID="{FD2A4BDD-3D4E-4D8A-96B3-D522DEEC230A}" presName="level3hierChild" presStyleCnt="0"/>
      <dgm:spPr/>
    </dgm:pt>
    <dgm:pt modelId="{1F03436E-6598-4505-9A5E-973121D35D01}" type="pres">
      <dgm:prSet presAssocID="{1F2425E1-B517-457E-A4CC-2610C07B9FAA}" presName="conn2-1" presStyleLbl="parChTrans1D4" presStyleIdx="4" presStyleCnt="9"/>
      <dgm:spPr/>
      <dgm:t>
        <a:bodyPr/>
        <a:lstStyle/>
        <a:p>
          <a:endParaRPr lang="sv-SE"/>
        </a:p>
      </dgm:t>
    </dgm:pt>
    <dgm:pt modelId="{32ABA6C1-6CF9-4F9A-ACA0-927C40236E25}" type="pres">
      <dgm:prSet presAssocID="{1F2425E1-B517-457E-A4CC-2610C07B9FAA}" presName="connTx" presStyleLbl="parChTrans1D4" presStyleIdx="4" presStyleCnt="9"/>
      <dgm:spPr/>
      <dgm:t>
        <a:bodyPr/>
        <a:lstStyle/>
        <a:p>
          <a:endParaRPr lang="sv-SE"/>
        </a:p>
      </dgm:t>
    </dgm:pt>
    <dgm:pt modelId="{2B6BAD7D-B713-45AD-8A12-4D7043946843}" type="pres">
      <dgm:prSet presAssocID="{8F323D37-EC71-4C33-AAC8-4DEF441C8633}" presName="root2" presStyleCnt="0"/>
      <dgm:spPr/>
    </dgm:pt>
    <dgm:pt modelId="{C026D1AD-699A-43A8-8770-C135C914DCAA}" type="pres">
      <dgm:prSet presAssocID="{8F323D37-EC71-4C33-AAC8-4DEF441C8633}" presName="LevelTwoTextNode" presStyleLbl="node4" presStyleIdx="4" presStyleCnt="9">
        <dgm:presLayoutVars>
          <dgm:chPref val="3"/>
        </dgm:presLayoutVars>
      </dgm:prSet>
      <dgm:spPr/>
      <dgm:t>
        <a:bodyPr/>
        <a:lstStyle/>
        <a:p>
          <a:endParaRPr lang="sv-SE"/>
        </a:p>
      </dgm:t>
    </dgm:pt>
    <dgm:pt modelId="{0B916B31-BC56-4FBF-A320-D4606823A24A}" type="pres">
      <dgm:prSet presAssocID="{8F323D37-EC71-4C33-AAC8-4DEF441C8633}" presName="level3hierChild" presStyleCnt="0"/>
      <dgm:spPr/>
    </dgm:pt>
    <dgm:pt modelId="{AE90AB3B-0848-4977-9B71-B971E1555E27}" type="pres">
      <dgm:prSet presAssocID="{6CC4BFAB-32CB-4155-9E84-CA6809E1C066}" presName="conn2-1" presStyleLbl="parChTrans1D4" presStyleIdx="5" presStyleCnt="9"/>
      <dgm:spPr/>
      <dgm:t>
        <a:bodyPr/>
        <a:lstStyle/>
        <a:p>
          <a:endParaRPr lang="sv-SE"/>
        </a:p>
      </dgm:t>
    </dgm:pt>
    <dgm:pt modelId="{FBBBF7EB-A9A2-451F-BA6B-BCA907A3C858}" type="pres">
      <dgm:prSet presAssocID="{6CC4BFAB-32CB-4155-9E84-CA6809E1C066}" presName="connTx" presStyleLbl="parChTrans1D4" presStyleIdx="5" presStyleCnt="9"/>
      <dgm:spPr/>
      <dgm:t>
        <a:bodyPr/>
        <a:lstStyle/>
        <a:p>
          <a:endParaRPr lang="sv-SE"/>
        </a:p>
      </dgm:t>
    </dgm:pt>
    <dgm:pt modelId="{BB3F69B4-2AE3-4DEE-9F55-C2D303FA988B}" type="pres">
      <dgm:prSet presAssocID="{5133C899-6D9E-4A98-B762-5398C4214C15}" presName="root2" presStyleCnt="0"/>
      <dgm:spPr/>
    </dgm:pt>
    <dgm:pt modelId="{05025210-EB31-42F8-ACF9-D2DC72F4B88F}" type="pres">
      <dgm:prSet presAssocID="{5133C899-6D9E-4A98-B762-5398C4214C15}" presName="LevelTwoTextNode" presStyleLbl="node4" presStyleIdx="5" presStyleCnt="9">
        <dgm:presLayoutVars>
          <dgm:chPref val="3"/>
        </dgm:presLayoutVars>
      </dgm:prSet>
      <dgm:spPr/>
      <dgm:t>
        <a:bodyPr/>
        <a:lstStyle/>
        <a:p>
          <a:endParaRPr lang="sv-SE"/>
        </a:p>
      </dgm:t>
    </dgm:pt>
    <dgm:pt modelId="{1AB1DDBB-CAD8-4C16-A3D2-A64F313D5A04}" type="pres">
      <dgm:prSet presAssocID="{5133C899-6D9E-4A98-B762-5398C4214C15}" presName="level3hierChild" presStyleCnt="0"/>
      <dgm:spPr/>
    </dgm:pt>
    <dgm:pt modelId="{7DDC5990-002B-48A2-A75B-2AFDA7F1C3EE}" type="pres">
      <dgm:prSet presAssocID="{856AE4A1-A317-4BC2-BBB2-9814A60F09FB}" presName="conn2-1" presStyleLbl="parChTrans1D3" presStyleIdx="1" presStyleCnt="6"/>
      <dgm:spPr/>
      <dgm:t>
        <a:bodyPr/>
        <a:lstStyle/>
        <a:p>
          <a:endParaRPr lang="sv-SE"/>
        </a:p>
      </dgm:t>
    </dgm:pt>
    <dgm:pt modelId="{F29A7007-E9E9-42F5-9A40-6A9D1F6C08CD}" type="pres">
      <dgm:prSet presAssocID="{856AE4A1-A317-4BC2-BBB2-9814A60F09FB}" presName="connTx" presStyleLbl="parChTrans1D3" presStyleIdx="1" presStyleCnt="6"/>
      <dgm:spPr/>
      <dgm:t>
        <a:bodyPr/>
        <a:lstStyle/>
        <a:p>
          <a:endParaRPr lang="sv-SE"/>
        </a:p>
      </dgm:t>
    </dgm:pt>
    <dgm:pt modelId="{D0CAF8D7-6534-45BA-A2B5-88FDC4947913}" type="pres">
      <dgm:prSet presAssocID="{E9BE5108-D25E-4D99-86BE-7D3C12F78A45}" presName="root2" presStyleCnt="0"/>
      <dgm:spPr/>
    </dgm:pt>
    <dgm:pt modelId="{4C390D3F-35A4-4261-AB93-D147051684CC}" type="pres">
      <dgm:prSet presAssocID="{E9BE5108-D25E-4D99-86BE-7D3C12F78A45}" presName="LevelTwoTextNode" presStyleLbl="node3" presStyleIdx="1" presStyleCnt="6">
        <dgm:presLayoutVars>
          <dgm:chPref val="3"/>
        </dgm:presLayoutVars>
      </dgm:prSet>
      <dgm:spPr/>
      <dgm:t>
        <a:bodyPr/>
        <a:lstStyle/>
        <a:p>
          <a:endParaRPr lang="sv-SE"/>
        </a:p>
      </dgm:t>
    </dgm:pt>
    <dgm:pt modelId="{8A129583-7E64-4924-873B-F58C5599759A}" type="pres">
      <dgm:prSet presAssocID="{E9BE5108-D25E-4D99-86BE-7D3C12F78A45}" presName="level3hierChild" presStyleCnt="0"/>
      <dgm:spPr/>
    </dgm:pt>
    <dgm:pt modelId="{4A67A604-0469-4DD3-8D8F-68538F463E07}" type="pres">
      <dgm:prSet presAssocID="{5AE7EC05-BEEF-42DE-90BB-02F25D000C61}" presName="conn2-1" presStyleLbl="parChTrans1D4" presStyleIdx="6" presStyleCnt="9"/>
      <dgm:spPr/>
      <dgm:t>
        <a:bodyPr/>
        <a:lstStyle/>
        <a:p>
          <a:endParaRPr lang="sv-SE"/>
        </a:p>
      </dgm:t>
    </dgm:pt>
    <dgm:pt modelId="{EA3C0249-6114-4BE1-8C38-6A1C171A94C2}" type="pres">
      <dgm:prSet presAssocID="{5AE7EC05-BEEF-42DE-90BB-02F25D000C61}" presName="connTx" presStyleLbl="parChTrans1D4" presStyleIdx="6" presStyleCnt="9"/>
      <dgm:spPr/>
      <dgm:t>
        <a:bodyPr/>
        <a:lstStyle/>
        <a:p>
          <a:endParaRPr lang="sv-SE"/>
        </a:p>
      </dgm:t>
    </dgm:pt>
    <dgm:pt modelId="{828D4558-8316-415F-9234-552B7D51F49A}" type="pres">
      <dgm:prSet presAssocID="{F14AAA55-2D3D-4CD7-8C62-C3EF09C61C86}" presName="root2" presStyleCnt="0"/>
      <dgm:spPr/>
    </dgm:pt>
    <dgm:pt modelId="{A9A8AB7B-BCA0-4A70-ADB5-C8C369270F08}" type="pres">
      <dgm:prSet presAssocID="{F14AAA55-2D3D-4CD7-8C62-C3EF09C61C86}" presName="LevelTwoTextNode" presStyleLbl="node4" presStyleIdx="6" presStyleCnt="9">
        <dgm:presLayoutVars>
          <dgm:chPref val="3"/>
        </dgm:presLayoutVars>
      </dgm:prSet>
      <dgm:spPr/>
      <dgm:t>
        <a:bodyPr/>
        <a:lstStyle/>
        <a:p>
          <a:endParaRPr lang="sv-SE"/>
        </a:p>
      </dgm:t>
    </dgm:pt>
    <dgm:pt modelId="{996CA8C8-DFA5-4D32-86E4-1182B94AB85C}" type="pres">
      <dgm:prSet presAssocID="{F14AAA55-2D3D-4CD7-8C62-C3EF09C61C86}" presName="level3hierChild" presStyleCnt="0"/>
      <dgm:spPr/>
    </dgm:pt>
    <dgm:pt modelId="{470CFF09-3EE2-4707-AD60-5EE7A858502C}" type="pres">
      <dgm:prSet presAssocID="{8E883FD6-8D99-4522-ABF4-DEEAC06F7272}" presName="conn2-1" presStyleLbl="parChTrans1D3" presStyleIdx="2" presStyleCnt="6"/>
      <dgm:spPr/>
      <dgm:t>
        <a:bodyPr/>
        <a:lstStyle/>
        <a:p>
          <a:endParaRPr lang="sv-SE"/>
        </a:p>
      </dgm:t>
    </dgm:pt>
    <dgm:pt modelId="{E6CDF54C-548B-4701-A9B0-7DB0DAE47DAB}" type="pres">
      <dgm:prSet presAssocID="{8E883FD6-8D99-4522-ABF4-DEEAC06F7272}" presName="connTx" presStyleLbl="parChTrans1D3" presStyleIdx="2" presStyleCnt="6"/>
      <dgm:spPr/>
      <dgm:t>
        <a:bodyPr/>
        <a:lstStyle/>
        <a:p>
          <a:endParaRPr lang="sv-SE"/>
        </a:p>
      </dgm:t>
    </dgm:pt>
    <dgm:pt modelId="{063B0AAC-EF87-4D29-B040-175A0FFD80CD}" type="pres">
      <dgm:prSet presAssocID="{44EC198E-6CDC-41FB-9866-1C86BB0D3575}" presName="root2" presStyleCnt="0"/>
      <dgm:spPr/>
    </dgm:pt>
    <dgm:pt modelId="{E02C7318-48D7-4F28-837D-4B76DDF243EC}" type="pres">
      <dgm:prSet presAssocID="{44EC198E-6CDC-41FB-9866-1C86BB0D3575}" presName="LevelTwoTextNode" presStyleLbl="node3" presStyleIdx="2" presStyleCnt="6">
        <dgm:presLayoutVars>
          <dgm:chPref val="3"/>
        </dgm:presLayoutVars>
      </dgm:prSet>
      <dgm:spPr/>
      <dgm:t>
        <a:bodyPr/>
        <a:lstStyle/>
        <a:p>
          <a:endParaRPr lang="sv-SE"/>
        </a:p>
      </dgm:t>
    </dgm:pt>
    <dgm:pt modelId="{26950404-B060-4CCF-A3E2-91421725445B}" type="pres">
      <dgm:prSet presAssocID="{44EC198E-6CDC-41FB-9866-1C86BB0D3575}" presName="level3hierChild" presStyleCnt="0"/>
      <dgm:spPr/>
    </dgm:pt>
    <dgm:pt modelId="{13E1DD40-168F-4E99-864B-4887151C12B7}" type="pres">
      <dgm:prSet presAssocID="{A33C3CB8-E163-4388-82B8-309069749C1F}" presName="conn2-1" presStyleLbl="parChTrans1D4" presStyleIdx="7" presStyleCnt="9"/>
      <dgm:spPr/>
      <dgm:t>
        <a:bodyPr/>
        <a:lstStyle/>
        <a:p>
          <a:endParaRPr lang="sv-SE"/>
        </a:p>
      </dgm:t>
    </dgm:pt>
    <dgm:pt modelId="{8443CED6-4FE4-4E06-AEB1-AF679B326EDD}" type="pres">
      <dgm:prSet presAssocID="{A33C3CB8-E163-4388-82B8-309069749C1F}" presName="connTx" presStyleLbl="parChTrans1D4" presStyleIdx="7" presStyleCnt="9"/>
      <dgm:spPr/>
      <dgm:t>
        <a:bodyPr/>
        <a:lstStyle/>
        <a:p>
          <a:endParaRPr lang="sv-SE"/>
        </a:p>
      </dgm:t>
    </dgm:pt>
    <dgm:pt modelId="{758FCA24-BD5D-4CB5-8F14-A4A935FDD68A}" type="pres">
      <dgm:prSet presAssocID="{C5ED619E-4FCF-4789-BC43-7A6F0500059E}" presName="root2" presStyleCnt="0"/>
      <dgm:spPr/>
    </dgm:pt>
    <dgm:pt modelId="{5E55B1D3-F276-4F40-AF70-A6595755D1D3}" type="pres">
      <dgm:prSet presAssocID="{C5ED619E-4FCF-4789-BC43-7A6F0500059E}" presName="LevelTwoTextNode" presStyleLbl="node4" presStyleIdx="7" presStyleCnt="9">
        <dgm:presLayoutVars>
          <dgm:chPref val="3"/>
        </dgm:presLayoutVars>
      </dgm:prSet>
      <dgm:spPr/>
      <dgm:t>
        <a:bodyPr/>
        <a:lstStyle/>
        <a:p>
          <a:endParaRPr lang="sv-SE"/>
        </a:p>
      </dgm:t>
    </dgm:pt>
    <dgm:pt modelId="{EF255E15-9327-40D4-BF6E-A567A4BF43EA}" type="pres">
      <dgm:prSet presAssocID="{C5ED619E-4FCF-4789-BC43-7A6F0500059E}" presName="level3hierChild" presStyleCnt="0"/>
      <dgm:spPr/>
    </dgm:pt>
    <dgm:pt modelId="{92993FC8-D2DE-4E47-9DA5-B07BD7B70EF3}" type="pres">
      <dgm:prSet presAssocID="{3A7BC1EE-783A-4A09-9443-526FEB3334B3}" presName="conn2-1" presStyleLbl="parChTrans1D3" presStyleIdx="3" presStyleCnt="6"/>
      <dgm:spPr/>
      <dgm:t>
        <a:bodyPr/>
        <a:lstStyle/>
        <a:p>
          <a:endParaRPr lang="sv-SE"/>
        </a:p>
      </dgm:t>
    </dgm:pt>
    <dgm:pt modelId="{2C79E440-7EA2-4305-87C1-EAF84B2D815B}" type="pres">
      <dgm:prSet presAssocID="{3A7BC1EE-783A-4A09-9443-526FEB3334B3}" presName="connTx" presStyleLbl="parChTrans1D3" presStyleIdx="3" presStyleCnt="6"/>
      <dgm:spPr/>
      <dgm:t>
        <a:bodyPr/>
        <a:lstStyle/>
        <a:p>
          <a:endParaRPr lang="sv-SE"/>
        </a:p>
      </dgm:t>
    </dgm:pt>
    <dgm:pt modelId="{A229440B-57C5-4DCF-A4B9-CC42C344B645}" type="pres">
      <dgm:prSet presAssocID="{81C8993B-B2D1-418E-ABFD-8C6D885B6660}" presName="root2" presStyleCnt="0"/>
      <dgm:spPr/>
    </dgm:pt>
    <dgm:pt modelId="{4AC5A694-E718-4607-889D-879FC582A52B}" type="pres">
      <dgm:prSet presAssocID="{81C8993B-B2D1-418E-ABFD-8C6D885B6660}" presName="LevelTwoTextNode" presStyleLbl="node3" presStyleIdx="3" presStyleCnt="6">
        <dgm:presLayoutVars>
          <dgm:chPref val="3"/>
        </dgm:presLayoutVars>
      </dgm:prSet>
      <dgm:spPr/>
      <dgm:t>
        <a:bodyPr/>
        <a:lstStyle/>
        <a:p>
          <a:endParaRPr lang="sv-SE"/>
        </a:p>
      </dgm:t>
    </dgm:pt>
    <dgm:pt modelId="{790169BF-5111-4A1F-B71C-44FACC17F730}" type="pres">
      <dgm:prSet presAssocID="{81C8993B-B2D1-418E-ABFD-8C6D885B6660}" presName="level3hierChild" presStyleCnt="0"/>
      <dgm:spPr/>
    </dgm:pt>
    <dgm:pt modelId="{84E4D7E7-3700-4EFB-8F76-4C7B5C3BF9B4}" type="pres">
      <dgm:prSet presAssocID="{FD7FEBF2-6B27-458C-BB07-A1F7AA3206DD}" presName="conn2-1" presStyleLbl="parChTrans1D4" presStyleIdx="8" presStyleCnt="9"/>
      <dgm:spPr/>
      <dgm:t>
        <a:bodyPr/>
        <a:lstStyle/>
        <a:p>
          <a:endParaRPr lang="sv-SE"/>
        </a:p>
      </dgm:t>
    </dgm:pt>
    <dgm:pt modelId="{117FC6C8-B85A-4F89-BA3E-8EFB07E9F48C}" type="pres">
      <dgm:prSet presAssocID="{FD7FEBF2-6B27-458C-BB07-A1F7AA3206DD}" presName="connTx" presStyleLbl="parChTrans1D4" presStyleIdx="8" presStyleCnt="9"/>
      <dgm:spPr/>
      <dgm:t>
        <a:bodyPr/>
        <a:lstStyle/>
        <a:p>
          <a:endParaRPr lang="sv-SE"/>
        </a:p>
      </dgm:t>
    </dgm:pt>
    <dgm:pt modelId="{1640325B-8B99-4D83-9253-C4F655239509}" type="pres">
      <dgm:prSet presAssocID="{AB7F4496-354E-4F43-AB0A-36EF1D30870C}" presName="root2" presStyleCnt="0"/>
      <dgm:spPr/>
    </dgm:pt>
    <dgm:pt modelId="{24C4306D-12D1-49E8-B566-AC6F653D102C}" type="pres">
      <dgm:prSet presAssocID="{AB7F4496-354E-4F43-AB0A-36EF1D30870C}" presName="LevelTwoTextNode" presStyleLbl="node4" presStyleIdx="8" presStyleCnt="9">
        <dgm:presLayoutVars>
          <dgm:chPref val="3"/>
        </dgm:presLayoutVars>
      </dgm:prSet>
      <dgm:spPr/>
      <dgm:t>
        <a:bodyPr/>
        <a:lstStyle/>
        <a:p>
          <a:endParaRPr lang="sv-SE"/>
        </a:p>
      </dgm:t>
    </dgm:pt>
    <dgm:pt modelId="{4C8B9A86-7D3D-4E97-B996-AF047D113E64}" type="pres">
      <dgm:prSet presAssocID="{AB7F4496-354E-4F43-AB0A-36EF1D30870C}" presName="level3hierChild" presStyleCnt="0"/>
      <dgm:spPr/>
    </dgm:pt>
    <dgm:pt modelId="{07C14EC5-1146-43A4-AB53-0D780954B2DF}" type="pres">
      <dgm:prSet presAssocID="{AD8ABA97-2A03-48B7-ACEC-2FC477E68DCC}" presName="conn2-1" presStyleLbl="parChTrans1D2" presStyleIdx="1" presStyleCnt="2"/>
      <dgm:spPr/>
      <dgm:t>
        <a:bodyPr/>
        <a:lstStyle/>
        <a:p>
          <a:endParaRPr lang="sv-SE"/>
        </a:p>
      </dgm:t>
    </dgm:pt>
    <dgm:pt modelId="{FCF01F09-C635-47CB-9E9B-D103CFC08417}" type="pres">
      <dgm:prSet presAssocID="{AD8ABA97-2A03-48B7-ACEC-2FC477E68DCC}" presName="connTx" presStyleLbl="parChTrans1D2" presStyleIdx="1" presStyleCnt="2"/>
      <dgm:spPr/>
      <dgm:t>
        <a:bodyPr/>
        <a:lstStyle/>
        <a:p>
          <a:endParaRPr lang="sv-SE"/>
        </a:p>
      </dgm:t>
    </dgm:pt>
    <dgm:pt modelId="{C909149C-170B-4EC2-98CB-0AD9CC9FF162}" type="pres">
      <dgm:prSet presAssocID="{C0B28DEE-27DF-4D86-AF3D-301A13B5F173}" presName="root2" presStyleCnt="0"/>
      <dgm:spPr/>
    </dgm:pt>
    <dgm:pt modelId="{A2F9760E-0DA2-4D2A-AEDC-2BA294958CCF}" type="pres">
      <dgm:prSet presAssocID="{C0B28DEE-27DF-4D86-AF3D-301A13B5F173}" presName="LevelTwoTextNode" presStyleLbl="node2" presStyleIdx="1" presStyleCnt="2">
        <dgm:presLayoutVars>
          <dgm:chPref val="3"/>
        </dgm:presLayoutVars>
      </dgm:prSet>
      <dgm:spPr/>
      <dgm:t>
        <a:bodyPr/>
        <a:lstStyle/>
        <a:p>
          <a:endParaRPr lang="sv-SE"/>
        </a:p>
      </dgm:t>
    </dgm:pt>
    <dgm:pt modelId="{0E5411B3-ED15-4E88-A61B-FC41E52AEB55}" type="pres">
      <dgm:prSet presAssocID="{C0B28DEE-27DF-4D86-AF3D-301A13B5F173}" presName="level3hierChild" presStyleCnt="0"/>
      <dgm:spPr/>
    </dgm:pt>
    <dgm:pt modelId="{977F1D5B-FD57-4220-9D94-0364DB8C0F40}" type="pres">
      <dgm:prSet presAssocID="{2977214D-F561-4C2E-B004-9A673BBB855D}" presName="conn2-1" presStyleLbl="parChTrans1D3" presStyleIdx="4" presStyleCnt="6"/>
      <dgm:spPr/>
      <dgm:t>
        <a:bodyPr/>
        <a:lstStyle/>
        <a:p>
          <a:endParaRPr lang="sv-SE"/>
        </a:p>
      </dgm:t>
    </dgm:pt>
    <dgm:pt modelId="{F3B236F3-DA83-40C1-9E96-27EDE8E99316}" type="pres">
      <dgm:prSet presAssocID="{2977214D-F561-4C2E-B004-9A673BBB855D}" presName="connTx" presStyleLbl="parChTrans1D3" presStyleIdx="4" presStyleCnt="6"/>
      <dgm:spPr/>
      <dgm:t>
        <a:bodyPr/>
        <a:lstStyle/>
        <a:p>
          <a:endParaRPr lang="sv-SE"/>
        </a:p>
      </dgm:t>
    </dgm:pt>
    <dgm:pt modelId="{E088E1A5-9905-4924-B66D-072BCE3ACB31}" type="pres">
      <dgm:prSet presAssocID="{E79EC496-2AE8-4E48-93D2-DE87317C20D3}" presName="root2" presStyleCnt="0"/>
      <dgm:spPr/>
    </dgm:pt>
    <dgm:pt modelId="{60868BEC-D753-4858-A914-D73BDBB8BDC3}" type="pres">
      <dgm:prSet presAssocID="{E79EC496-2AE8-4E48-93D2-DE87317C20D3}" presName="LevelTwoTextNode" presStyleLbl="node3" presStyleIdx="4" presStyleCnt="6">
        <dgm:presLayoutVars>
          <dgm:chPref val="3"/>
        </dgm:presLayoutVars>
      </dgm:prSet>
      <dgm:spPr/>
      <dgm:t>
        <a:bodyPr/>
        <a:lstStyle/>
        <a:p>
          <a:endParaRPr lang="sv-SE"/>
        </a:p>
      </dgm:t>
    </dgm:pt>
    <dgm:pt modelId="{75D61519-BA29-4245-9DED-72FC74014346}" type="pres">
      <dgm:prSet presAssocID="{E79EC496-2AE8-4E48-93D2-DE87317C20D3}" presName="level3hierChild" presStyleCnt="0"/>
      <dgm:spPr/>
    </dgm:pt>
    <dgm:pt modelId="{E7181A3E-76D2-4CF1-863B-519E6D4E732D}" type="pres">
      <dgm:prSet presAssocID="{2AA91362-012E-4765-84B8-6763AEB1F77D}" presName="conn2-1" presStyleLbl="parChTrans1D3" presStyleIdx="5" presStyleCnt="6"/>
      <dgm:spPr/>
      <dgm:t>
        <a:bodyPr/>
        <a:lstStyle/>
        <a:p>
          <a:endParaRPr lang="sv-SE"/>
        </a:p>
      </dgm:t>
    </dgm:pt>
    <dgm:pt modelId="{FE543676-166E-4F5B-B4A2-0A8C3EDB305D}" type="pres">
      <dgm:prSet presAssocID="{2AA91362-012E-4765-84B8-6763AEB1F77D}" presName="connTx" presStyleLbl="parChTrans1D3" presStyleIdx="5" presStyleCnt="6"/>
      <dgm:spPr/>
      <dgm:t>
        <a:bodyPr/>
        <a:lstStyle/>
        <a:p>
          <a:endParaRPr lang="sv-SE"/>
        </a:p>
      </dgm:t>
    </dgm:pt>
    <dgm:pt modelId="{EF79A6BF-355B-44AA-A8D9-5714F9F47DA0}" type="pres">
      <dgm:prSet presAssocID="{1241AC55-C3D8-4EB4-AD7B-16F6B8E340DD}" presName="root2" presStyleCnt="0"/>
      <dgm:spPr/>
    </dgm:pt>
    <dgm:pt modelId="{D08E39AE-5E95-40D1-9DB6-AD0B02866B8A}" type="pres">
      <dgm:prSet presAssocID="{1241AC55-C3D8-4EB4-AD7B-16F6B8E340DD}" presName="LevelTwoTextNode" presStyleLbl="node3" presStyleIdx="5" presStyleCnt="6">
        <dgm:presLayoutVars>
          <dgm:chPref val="3"/>
        </dgm:presLayoutVars>
      </dgm:prSet>
      <dgm:spPr/>
      <dgm:t>
        <a:bodyPr/>
        <a:lstStyle/>
        <a:p>
          <a:endParaRPr lang="sv-SE"/>
        </a:p>
      </dgm:t>
    </dgm:pt>
    <dgm:pt modelId="{0A830BFD-229F-4D57-A801-EA4E2763ED8F}" type="pres">
      <dgm:prSet presAssocID="{1241AC55-C3D8-4EB4-AD7B-16F6B8E340DD}" presName="level3hierChild" presStyleCnt="0"/>
      <dgm:spPr/>
    </dgm:pt>
  </dgm:ptLst>
  <dgm:cxnLst>
    <dgm:cxn modelId="{36AA8946-8D2C-43D1-BD2E-0BE6D5C813E9}" type="presOf" srcId="{FD7FEBF2-6B27-458C-BB07-A1F7AA3206DD}" destId="{84E4D7E7-3700-4EFB-8F76-4C7B5C3BF9B4}" srcOrd="0" destOrd="0" presId="urn:microsoft.com/office/officeart/2005/8/layout/hierarchy2"/>
    <dgm:cxn modelId="{8E6F2777-0A9E-4BDD-A019-7039B482FCEE}" type="presOf" srcId="{6CC4BFAB-32CB-4155-9E84-CA6809E1C066}" destId="{AE90AB3B-0848-4977-9B71-B971E1555E27}" srcOrd="0" destOrd="0" presId="urn:microsoft.com/office/officeart/2005/8/layout/hierarchy2"/>
    <dgm:cxn modelId="{4C8F5B8E-B517-4216-8C40-57E42EA0422B}" srcId="{3B8D2F50-CC3C-41EF-82AD-AA8677E20E43}" destId="{8F323D37-EC71-4C33-AAC8-4DEF441C8633}" srcOrd="2" destOrd="0" parTransId="{1F2425E1-B517-457E-A4CC-2610C07B9FAA}" sibTransId="{74837B8A-40C4-4988-B169-4272F23FBADD}"/>
    <dgm:cxn modelId="{06C12DD8-CA26-445B-BDB7-C89228695BAD}" type="presOf" srcId="{C0B28DEE-27DF-4D86-AF3D-301A13B5F173}" destId="{A2F9760E-0DA2-4D2A-AEDC-2BA294958CCF}" srcOrd="0" destOrd="0" presId="urn:microsoft.com/office/officeart/2005/8/layout/hierarchy2"/>
    <dgm:cxn modelId="{E7ADDD40-8A45-4294-8357-4E25F749ED2E}" type="presOf" srcId="{8EFCAFED-48C3-409B-AD30-13501E6CDEFD}" destId="{E0B6EE13-040F-4B25-B7CC-075C011B5FA0}" srcOrd="0" destOrd="0" presId="urn:microsoft.com/office/officeart/2005/8/layout/hierarchy2"/>
    <dgm:cxn modelId="{B6513CC5-60E8-43A6-AA19-EA400EA3D5FE}" type="presOf" srcId="{FD7FEBF2-6B27-458C-BB07-A1F7AA3206DD}" destId="{117FC6C8-B85A-4F89-BA3E-8EFB07E9F48C}" srcOrd="1" destOrd="0" presId="urn:microsoft.com/office/officeart/2005/8/layout/hierarchy2"/>
    <dgm:cxn modelId="{76760C15-772F-4986-B057-F239BB8D9B75}" type="presOf" srcId="{44EC198E-6CDC-41FB-9866-1C86BB0D3575}" destId="{E02C7318-48D7-4F28-837D-4B76DDF243EC}" srcOrd="0" destOrd="0" presId="urn:microsoft.com/office/officeart/2005/8/layout/hierarchy2"/>
    <dgm:cxn modelId="{51D7B888-4466-4E8D-B14A-A19B73B5E4FF}" type="presOf" srcId="{0F902659-162D-4642-97B3-A8DD24B98451}" destId="{DBFED10F-4CB6-4588-8618-B45E1941F3DA}" srcOrd="0" destOrd="0" presId="urn:microsoft.com/office/officeart/2005/8/layout/hierarchy2"/>
    <dgm:cxn modelId="{D4EADC77-658A-4ED3-B89C-AE3891C40503}" type="presOf" srcId="{FD2A4BDD-3D4E-4D8A-96B3-D522DEEC230A}" destId="{A2E68C2F-2B20-483F-9739-FF08795766FD}" srcOrd="0" destOrd="0" presId="urn:microsoft.com/office/officeart/2005/8/layout/hierarchy2"/>
    <dgm:cxn modelId="{89A90B49-DD9A-4360-BBB1-7BBE6F749829}" type="presOf" srcId="{CB367B7A-2AF5-4728-8C8E-CE0747E31FB3}" destId="{549EEC91-BE44-4CD4-BC7F-1CBC52748921}" srcOrd="0" destOrd="0" presId="urn:microsoft.com/office/officeart/2005/8/layout/hierarchy2"/>
    <dgm:cxn modelId="{32AF5E05-FD40-4D56-9EA7-E034BA5EE5DA}" srcId="{5CDD3DF9-9B2C-4404-A87D-E084BEF0E5DD}" destId="{0F902659-162D-4642-97B3-A8DD24B98451}" srcOrd="0" destOrd="0" parTransId="{492C6146-1157-443B-AC5C-F1E3B80C568D}" sibTransId="{1B213B3A-9B15-401B-B0A7-022A8DC8F84E}"/>
    <dgm:cxn modelId="{115A8C4B-C0D2-43AA-8DDE-BC8A3A64B984}" type="presOf" srcId="{8F323D37-EC71-4C33-AAC8-4DEF441C8633}" destId="{C026D1AD-699A-43A8-8770-C135C914DCAA}" srcOrd="0" destOrd="0" presId="urn:microsoft.com/office/officeart/2005/8/layout/hierarchy2"/>
    <dgm:cxn modelId="{F325AB1D-F05D-4F20-8596-8C41B0AA1792}" type="presOf" srcId="{3A7BC1EE-783A-4A09-9443-526FEB3334B3}" destId="{2C79E440-7EA2-4305-87C1-EAF84B2D815B}" srcOrd="1" destOrd="0" presId="urn:microsoft.com/office/officeart/2005/8/layout/hierarchy2"/>
    <dgm:cxn modelId="{F15CB8D7-E836-46AF-8A53-F4C641856907}" type="presOf" srcId="{5AE7EC05-BEEF-42DE-90BB-02F25D000C61}" destId="{EA3C0249-6114-4BE1-8C38-6A1C171A94C2}" srcOrd="1" destOrd="0" presId="urn:microsoft.com/office/officeart/2005/8/layout/hierarchy2"/>
    <dgm:cxn modelId="{9053DFD2-DC25-4137-BFFC-B9599CDAA650}" type="presOf" srcId="{8E883FD6-8D99-4522-ABF4-DEEAC06F7272}" destId="{E6CDF54C-548B-4701-A9B0-7DB0DAE47DAB}" srcOrd="1" destOrd="0" presId="urn:microsoft.com/office/officeart/2005/8/layout/hierarchy2"/>
    <dgm:cxn modelId="{3DC34C5E-34CA-4E53-88AA-EF13979D561A}" type="presOf" srcId="{F225E21A-8845-4DC5-8436-E5BE6F3AA278}" destId="{52DACD80-8082-4E9D-9A9A-DD8746A5A309}" srcOrd="0" destOrd="0" presId="urn:microsoft.com/office/officeart/2005/8/layout/hierarchy2"/>
    <dgm:cxn modelId="{D4F99F5D-4A8B-4200-8118-17881DEE08A5}" srcId="{81C8993B-B2D1-418E-ABFD-8C6D885B6660}" destId="{AB7F4496-354E-4F43-AB0A-36EF1D30870C}" srcOrd="0" destOrd="0" parTransId="{FD7FEBF2-6B27-458C-BB07-A1F7AA3206DD}" sibTransId="{F60A9DB7-82E9-421A-A106-199D5DDF507B}"/>
    <dgm:cxn modelId="{65DDAEC0-174E-41AA-9C68-59415779B503}" srcId="{0F902659-162D-4642-97B3-A8DD24B98451}" destId="{81C8993B-B2D1-418E-ABFD-8C6D885B6660}" srcOrd="3" destOrd="0" parTransId="{3A7BC1EE-783A-4A09-9443-526FEB3334B3}" sibTransId="{400AA263-AEC2-422C-B802-D5804387EA26}"/>
    <dgm:cxn modelId="{5BBEE3D0-BB27-4485-B319-DBD34E07F486}" srcId="{3B8D2F50-CC3C-41EF-82AD-AA8677E20E43}" destId="{EA32963B-2491-4D99-84F6-7D7735B17D16}" srcOrd="0" destOrd="0" parTransId="{AD6D98A7-8E34-46A7-AF01-9C335B45F03C}" sibTransId="{3A0D32FD-8AB5-4E74-84DC-619B76AD21CD}"/>
    <dgm:cxn modelId="{4E91D14A-35B2-4E0D-9A2A-34EED0CB2A3A}" type="presOf" srcId="{2AA91362-012E-4765-84B8-6763AEB1F77D}" destId="{FE543676-166E-4F5B-B4A2-0A8C3EDB305D}" srcOrd="1" destOrd="0" presId="urn:microsoft.com/office/officeart/2005/8/layout/hierarchy2"/>
    <dgm:cxn modelId="{5795592D-4D63-4BE1-8EDF-D0ED67383DD1}" type="presOf" srcId="{A33C3CB8-E163-4388-82B8-309069749C1F}" destId="{13E1DD40-168F-4E99-864B-4887151C12B7}" srcOrd="0" destOrd="0" presId="urn:microsoft.com/office/officeart/2005/8/layout/hierarchy2"/>
    <dgm:cxn modelId="{1733551C-E9AD-463C-8BCC-5E79BCEF1668}" type="presOf" srcId="{C5ED619E-4FCF-4789-BC43-7A6F0500059E}" destId="{5E55B1D3-F276-4F40-AF70-A6595755D1D3}" srcOrd="0" destOrd="0" presId="urn:microsoft.com/office/officeart/2005/8/layout/hierarchy2"/>
    <dgm:cxn modelId="{878071C5-8B40-4E30-A9CF-1EF09F486495}" type="presOf" srcId="{8E883FD6-8D99-4522-ABF4-DEEAC06F7272}" destId="{470CFF09-3EE2-4707-AD60-5EE7A858502C}" srcOrd="0" destOrd="0" presId="urn:microsoft.com/office/officeart/2005/8/layout/hierarchy2"/>
    <dgm:cxn modelId="{04CF4582-A1F5-4011-B655-86DA61B046CD}" type="presOf" srcId="{492C6146-1157-443B-AC5C-F1E3B80C568D}" destId="{B0D49634-38B2-4CA1-9FED-F9592C88A2EB}" srcOrd="1" destOrd="0" presId="urn:microsoft.com/office/officeart/2005/8/layout/hierarchy2"/>
    <dgm:cxn modelId="{E3BFA494-48A1-4A7B-9C27-BC353EDC2DF3}" type="presOf" srcId="{6CC4BFAB-32CB-4155-9E84-CA6809E1C066}" destId="{FBBBF7EB-A9A2-451F-BA6B-BCA907A3C858}" srcOrd="1" destOrd="0" presId="urn:microsoft.com/office/officeart/2005/8/layout/hierarchy2"/>
    <dgm:cxn modelId="{506D394F-FBD5-4B8D-94C3-FF0F98C497FF}" type="presOf" srcId="{1F2425E1-B517-457E-A4CC-2610C07B9FAA}" destId="{1F03436E-6598-4505-9A5E-973121D35D01}" srcOrd="0" destOrd="0" presId="urn:microsoft.com/office/officeart/2005/8/layout/hierarchy2"/>
    <dgm:cxn modelId="{F7008792-CF16-43BD-BEE7-D10FDE327760}" type="presOf" srcId="{81C8993B-B2D1-418E-ABFD-8C6D885B6660}" destId="{4AC5A694-E718-4607-889D-879FC582A52B}" srcOrd="0" destOrd="0" presId="urn:microsoft.com/office/officeart/2005/8/layout/hierarchy2"/>
    <dgm:cxn modelId="{41904887-E01A-4FCF-B8E5-87685A3D4E5B}" type="presOf" srcId="{AD8ABA97-2A03-48B7-ACEC-2FC477E68DCC}" destId="{07C14EC5-1146-43A4-AB53-0D780954B2DF}" srcOrd="0" destOrd="0" presId="urn:microsoft.com/office/officeart/2005/8/layout/hierarchy2"/>
    <dgm:cxn modelId="{A4254D48-FC89-4BD3-8810-931F52C840ED}" type="presOf" srcId="{5AE7EC05-BEEF-42DE-90BB-02F25D000C61}" destId="{4A67A604-0469-4DD3-8D8F-68538F463E07}" srcOrd="0" destOrd="0" presId="urn:microsoft.com/office/officeart/2005/8/layout/hierarchy2"/>
    <dgm:cxn modelId="{465FB0AC-C4F1-42CD-8639-DF6A510502D5}" type="presOf" srcId="{856AE4A1-A317-4BC2-BBB2-9814A60F09FB}" destId="{7DDC5990-002B-48A2-A75B-2AFDA7F1C3EE}" srcOrd="0" destOrd="0" presId="urn:microsoft.com/office/officeart/2005/8/layout/hierarchy2"/>
    <dgm:cxn modelId="{BCEFEC9B-16FA-435A-A852-B7699607ECA8}" type="presOf" srcId="{1F2425E1-B517-457E-A4CC-2610C07B9FAA}" destId="{32ABA6C1-6CF9-4F9A-ACA0-927C40236E25}" srcOrd="1" destOrd="0" presId="urn:microsoft.com/office/officeart/2005/8/layout/hierarchy2"/>
    <dgm:cxn modelId="{41771C35-32A7-4578-A3F1-B66D511B33C5}" type="presOf" srcId="{5CDD3DF9-9B2C-4404-A87D-E084BEF0E5DD}" destId="{3E09D287-550B-4E7A-9347-117DC7FAE157}" srcOrd="0" destOrd="0" presId="urn:microsoft.com/office/officeart/2005/8/layout/hierarchy2"/>
    <dgm:cxn modelId="{36CA3DA3-6C3B-452D-B599-2FC330FFAF2F}" type="presOf" srcId="{A33C3CB8-E163-4388-82B8-309069749C1F}" destId="{8443CED6-4FE4-4E06-AEB1-AF679B326EDD}" srcOrd="1" destOrd="0" presId="urn:microsoft.com/office/officeart/2005/8/layout/hierarchy2"/>
    <dgm:cxn modelId="{2F4F0766-68BE-43A1-B66A-9762D45F7312}" type="presOf" srcId="{2977214D-F561-4C2E-B004-9A673BBB855D}" destId="{F3B236F3-DA83-40C1-9E96-27EDE8E99316}" srcOrd="1" destOrd="0" presId="urn:microsoft.com/office/officeart/2005/8/layout/hierarchy2"/>
    <dgm:cxn modelId="{6625D4BD-20CB-49A8-9D71-DA29D874A756}" srcId="{03F4E81B-4839-4A9B-A008-EB96007D4A2B}" destId="{FD2A4BDD-3D4E-4D8A-96B3-D522DEEC230A}" srcOrd="0" destOrd="0" parTransId="{F225E21A-8845-4DC5-8436-E5BE6F3AA278}" sibTransId="{77FC85FC-374B-474A-9670-F5CC0CB59D91}"/>
    <dgm:cxn modelId="{5A133973-07AC-4D91-9BEB-C2FBD526A113}" srcId="{0F902659-162D-4642-97B3-A8DD24B98451}" destId="{44EC198E-6CDC-41FB-9866-1C86BB0D3575}" srcOrd="2" destOrd="0" parTransId="{8E883FD6-8D99-4522-ABF4-DEEAC06F7272}" sibTransId="{F7DB49CD-8F5F-4E7A-9CB8-355571280722}"/>
    <dgm:cxn modelId="{793517AF-C572-4FF3-9553-42ED03DF37CB}" srcId="{EA32963B-2491-4D99-84F6-7D7735B17D16}" destId="{CB367B7A-2AF5-4728-8C8E-CE0747E31FB3}" srcOrd="0" destOrd="0" parTransId="{31405976-1688-4DE4-9049-DD037CED7260}" sibTransId="{9FD06724-5AE0-411A-BC3C-F5BCF28315A8}"/>
    <dgm:cxn modelId="{5FEAA31F-CFE7-47A8-B831-03E5A2F99655}" type="presOf" srcId="{03F4E81B-4839-4A9B-A008-EB96007D4A2B}" destId="{8EA94FF0-589A-4943-9977-832B086DA157}" srcOrd="0" destOrd="0" presId="urn:microsoft.com/office/officeart/2005/8/layout/hierarchy2"/>
    <dgm:cxn modelId="{342EE5E8-FF63-4697-B1FA-5E88A5D8C995}" srcId="{A9007706-EFE6-40F9-86BC-86D090BE7EAE}" destId="{5CDD3DF9-9B2C-4404-A87D-E084BEF0E5DD}" srcOrd="0" destOrd="0" parTransId="{A635F55D-BD92-46D5-971D-EBAE25057459}" sibTransId="{C31059C3-2F95-4679-997C-087AA49249AF}"/>
    <dgm:cxn modelId="{E5D32BC0-1733-416E-9B66-DA3720C4580F}" type="presOf" srcId="{F225E21A-8845-4DC5-8436-E5BE6F3AA278}" destId="{966E86D4-135D-46FD-9B7D-AB2B41A37421}" srcOrd="1" destOrd="0" presId="urn:microsoft.com/office/officeart/2005/8/layout/hierarchy2"/>
    <dgm:cxn modelId="{9F05BEB3-46D1-4CBA-ACDA-58884B87625C}" type="presOf" srcId="{AD8ABA97-2A03-48B7-ACEC-2FC477E68DCC}" destId="{FCF01F09-C635-47CB-9E9B-D103CFC08417}" srcOrd="1" destOrd="0" presId="urn:microsoft.com/office/officeart/2005/8/layout/hierarchy2"/>
    <dgm:cxn modelId="{605968D5-277E-41D5-995F-D5E26328FBE4}" type="presOf" srcId="{C44A34DF-A71B-4397-9574-8816B012D352}" destId="{20A8E0A0-2D55-4F11-8408-6D25A492C804}" srcOrd="1" destOrd="0" presId="urn:microsoft.com/office/officeart/2005/8/layout/hierarchy2"/>
    <dgm:cxn modelId="{8E158E59-E322-46CE-9B15-6938BCA344CE}" srcId="{C0B28DEE-27DF-4D86-AF3D-301A13B5F173}" destId="{1241AC55-C3D8-4EB4-AD7B-16F6B8E340DD}" srcOrd="1" destOrd="0" parTransId="{2AA91362-012E-4765-84B8-6763AEB1F77D}" sibTransId="{2D9208DC-A229-4AAD-A127-AF13359714A9}"/>
    <dgm:cxn modelId="{7FE09468-7BC3-4C98-8C11-D3F2A46B8369}" type="presOf" srcId="{2AA91362-012E-4765-84B8-6763AEB1F77D}" destId="{E7181A3E-76D2-4CF1-863B-519E6D4E732D}" srcOrd="0" destOrd="0" presId="urn:microsoft.com/office/officeart/2005/8/layout/hierarchy2"/>
    <dgm:cxn modelId="{302B4B30-4AF4-4949-86F5-D7C627E98E91}" type="presOf" srcId="{1241AC55-C3D8-4EB4-AD7B-16F6B8E340DD}" destId="{D08E39AE-5E95-40D1-9DB6-AD0B02866B8A}" srcOrd="0" destOrd="0" presId="urn:microsoft.com/office/officeart/2005/8/layout/hierarchy2"/>
    <dgm:cxn modelId="{69029156-E654-4E3E-8AD7-EB6FEBC908CF}" type="presOf" srcId="{856AE4A1-A317-4BC2-BBB2-9814A60F09FB}" destId="{F29A7007-E9E9-42F5-9A40-6A9D1F6C08CD}" srcOrd="1" destOrd="0" presId="urn:microsoft.com/office/officeart/2005/8/layout/hierarchy2"/>
    <dgm:cxn modelId="{A828A53F-0074-4C6B-B62E-74DFA1951CCB}" type="presOf" srcId="{3A7BC1EE-783A-4A09-9443-526FEB3334B3}" destId="{92993FC8-D2DE-4E47-9DA5-B07BD7B70EF3}" srcOrd="0" destOrd="0" presId="urn:microsoft.com/office/officeart/2005/8/layout/hierarchy2"/>
    <dgm:cxn modelId="{73E8C269-B4E2-44A4-B541-D46CD1DE4191}" srcId="{44EC198E-6CDC-41FB-9866-1C86BB0D3575}" destId="{C5ED619E-4FCF-4789-BC43-7A6F0500059E}" srcOrd="0" destOrd="0" parTransId="{A33C3CB8-E163-4388-82B8-309069749C1F}" sibTransId="{30580FC5-0AE9-4D0A-B255-5685375031CD}"/>
    <dgm:cxn modelId="{24E5255B-6FF6-4A92-A7A2-3E7817880614}" srcId="{0F902659-162D-4642-97B3-A8DD24B98451}" destId="{3B8D2F50-CC3C-41EF-82AD-AA8677E20E43}" srcOrd="0" destOrd="0" parTransId="{8EFCAFED-48C3-409B-AD30-13501E6CDEFD}" sibTransId="{D17B9BB5-0B73-4F93-B5C1-89A8255E4B68}"/>
    <dgm:cxn modelId="{32D4E249-5D7E-47BB-A29A-140188F43DDA}" type="presOf" srcId="{AD6D98A7-8E34-46A7-AF01-9C335B45F03C}" destId="{E8035722-3C9C-4797-BCFF-03F53EB9ED99}" srcOrd="1" destOrd="0" presId="urn:microsoft.com/office/officeart/2005/8/layout/hierarchy2"/>
    <dgm:cxn modelId="{187F2E05-2E70-42C1-A6CE-A55CBA8FA648}" type="presOf" srcId="{EA32963B-2491-4D99-84F6-7D7735B17D16}" destId="{D4DD7A72-5139-43D5-8C0B-FB1B0D8768E7}" srcOrd="0" destOrd="0" presId="urn:microsoft.com/office/officeart/2005/8/layout/hierarchy2"/>
    <dgm:cxn modelId="{977BC69D-A337-4C2A-8071-F81FCDF67647}" type="presOf" srcId="{2977214D-F561-4C2E-B004-9A673BBB855D}" destId="{977F1D5B-FD57-4220-9D94-0364DB8C0F40}" srcOrd="0" destOrd="0" presId="urn:microsoft.com/office/officeart/2005/8/layout/hierarchy2"/>
    <dgm:cxn modelId="{FD4F380B-211B-42FD-8A84-0FEA90AE8D73}" type="presOf" srcId="{492C6146-1157-443B-AC5C-F1E3B80C568D}" destId="{8A2DE56E-A7B9-4D8A-BF82-1ACBBE4DD96D}" srcOrd="0" destOrd="0" presId="urn:microsoft.com/office/officeart/2005/8/layout/hierarchy2"/>
    <dgm:cxn modelId="{D09B14FA-3D91-49FE-BF0C-E1B96CAB48BE}" type="presOf" srcId="{31405976-1688-4DE4-9049-DD037CED7260}" destId="{BC936E32-7AB7-4FA2-8E60-1BA8F4ABDA3C}" srcOrd="1" destOrd="0" presId="urn:microsoft.com/office/officeart/2005/8/layout/hierarchy2"/>
    <dgm:cxn modelId="{A7DF5ADB-29FF-4770-BA80-57F921516E62}" type="presOf" srcId="{31405976-1688-4DE4-9049-DD037CED7260}" destId="{9CCE6948-7710-4255-9220-C0B9ECF0300D}" srcOrd="0" destOrd="0" presId="urn:microsoft.com/office/officeart/2005/8/layout/hierarchy2"/>
    <dgm:cxn modelId="{B885E0EF-4A30-452C-8C4E-C5166A24BEB4}" type="presOf" srcId="{E79EC496-2AE8-4E48-93D2-DE87317C20D3}" destId="{60868BEC-D753-4858-A914-D73BDBB8BDC3}" srcOrd="0" destOrd="0" presId="urn:microsoft.com/office/officeart/2005/8/layout/hierarchy2"/>
    <dgm:cxn modelId="{A1DA4480-373D-4A39-8D5C-DC486C1FADE2}" srcId="{E9BE5108-D25E-4D99-86BE-7D3C12F78A45}" destId="{F14AAA55-2D3D-4CD7-8C62-C3EF09C61C86}" srcOrd="0" destOrd="0" parTransId="{5AE7EC05-BEEF-42DE-90BB-02F25D000C61}" sibTransId="{103A8B53-ED37-4448-AAEC-F5C2A37AAC83}"/>
    <dgm:cxn modelId="{DF9C6187-3487-4A49-A860-2A2B42EDF36A}" type="presOf" srcId="{C44A34DF-A71B-4397-9574-8816B012D352}" destId="{EFEA938A-06AD-48AD-B9A9-FE11476AE1CD}" srcOrd="0" destOrd="0" presId="urn:microsoft.com/office/officeart/2005/8/layout/hierarchy2"/>
    <dgm:cxn modelId="{9235F645-A7BD-4A20-9F04-FE427DAF41A3}" type="presOf" srcId="{E9BE5108-D25E-4D99-86BE-7D3C12F78A45}" destId="{4C390D3F-35A4-4261-AB93-D147051684CC}" srcOrd="0" destOrd="0" presId="urn:microsoft.com/office/officeart/2005/8/layout/hierarchy2"/>
    <dgm:cxn modelId="{4C61A894-9FCB-432B-A247-202AF95F01E5}" type="presOf" srcId="{A9007706-EFE6-40F9-86BC-86D090BE7EAE}" destId="{ACF30197-100E-4164-9B4E-5F15D6A6F42F}" srcOrd="0" destOrd="0" presId="urn:microsoft.com/office/officeart/2005/8/layout/hierarchy2"/>
    <dgm:cxn modelId="{E9A71055-4D9B-49E0-B047-5934238466BD}" type="presOf" srcId="{F14AAA55-2D3D-4CD7-8C62-C3EF09C61C86}" destId="{A9A8AB7B-BCA0-4A70-ADB5-C8C369270F08}" srcOrd="0" destOrd="0" presId="urn:microsoft.com/office/officeart/2005/8/layout/hierarchy2"/>
    <dgm:cxn modelId="{6C905E36-A6B1-4E17-90C5-4D604DE6D911}" type="presOf" srcId="{AD6D98A7-8E34-46A7-AF01-9C335B45F03C}" destId="{7463707A-B5C2-4B93-A0C6-20FD5B469920}" srcOrd="0" destOrd="0" presId="urn:microsoft.com/office/officeart/2005/8/layout/hierarchy2"/>
    <dgm:cxn modelId="{E5CF2125-44D7-4062-9E00-0735F56E5A0C}" srcId="{0F902659-162D-4642-97B3-A8DD24B98451}" destId="{E9BE5108-D25E-4D99-86BE-7D3C12F78A45}" srcOrd="1" destOrd="0" parTransId="{856AE4A1-A317-4BC2-BBB2-9814A60F09FB}" sibTransId="{C25794EA-2530-49F1-9BC0-6C91183F4538}"/>
    <dgm:cxn modelId="{F54A23D0-9A9A-45E1-827B-0E74710E5C98}" srcId="{8F323D37-EC71-4C33-AAC8-4DEF441C8633}" destId="{5133C899-6D9E-4A98-B762-5398C4214C15}" srcOrd="0" destOrd="0" parTransId="{6CC4BFAB-32CB-4155-9E84-CA6809E1C066}" sibTransId="{FE51F9FC-0F05-45FC-A13B-944CF6984AB3}"/>
    <dgm:cxn modelId="{BBC9AE08-FC63-4DD6-85D7-4BA5B633CC5E}" type="presOf" srcId="{3B8D2F50-CC3C-41EF-82AD-AA8677E20E43}" destId="{85E0CE3D-19A2-43B7-BA40-6D30D5BB5064}" srcOrd="0" destOrd="0" presId="urn:microsoft.com/office/officeart/2005/8/layout/hierarchy2"/>
    <dgm:cxn modelId="{0A683C85-6315-46AA-B52D-060F68063DC8}" srcId="{C0B28DEE-27DF-4D86-AF3D-301A13B5F173}" destId="{E79EC496-2AE8-4E48-93D2-DE87317C20D3}" srcOrd="0" destOrd="0" parTransId="{2977214D-F561-4C2E-B004-9A673BBB855D}" sibTransId="{B637E729-BB0B-4081-A2FA-AA8A029B87C6}"/>
    <dgm:cxn modelId="{E98D9E5C-051A-4C27-BA87-3B417E5BFBF5}" srcId="{3B8D2F50-CC3C-41EF-82AD-AA8677E20E43}" destId="{03F4E81B-4839-4A9B-A008-EB96007D4A2B}" srcOrd="1" destOrd="0" parTransId="{C44A34DF-A71B-4397-9574-8816B012D352}" sibTransId="{709384A6-8467-447F-99BF-2C799FC3A632}"/>
    <dgm:cxn modelId="{B37094AA-1920-478D-B30D-547FCDDFB4AB}" srcId="{5CDD3DF9-9B2C-4404-A87D-E084BEF0E5DD}" destId="{C0B28DEE-27DF-4D86-AF3D-301A13B5F173}" srcOrd="1" destOrd="0" parTransId="{AD8ABA97-2A03-48B7-ACEC-2FC477E68DCC}" sibTransId="{C02E3121-0E9C-47E8-8B9C-96BEBEB9DCAD}"/>
    <dgm:cxn modelId="{69D0864D-6230-438B-963D-CFFA0F4F5E84}" type="presOf" srcId="{5133C899-6D9E-4A98-B762-5398C4214C15}" destId="{05025210-EB31-42F8-ACF9-D2DC72F4B88F}" srcOrd="0" destOrd="0" presId="urn:microsoft.com/office/officeart/2005/8/layout/hierarchy2"/>
    <dgm:cxn modelId="{F6750FC2-98B2-4598-95E9-E5C32659D67E}" type="presOf" srcId="{AB7F4496-354E-4F43-AB0A-36EF1D30870C}" destId="{24C4306D-12D1-49E8-B566-AC6F653D102C}" srcOrd="0" destOrd="0" presId="urn:microsoft.com/office/officeart/2005/8/layout/hierarchy2"/>
    <dgm:cxn modelId="{4971925C-1D10-42C7-823E-3D724B9A0298}" type="presOf" srcId="{8EFCAFED-48C3-409B-AD30-13501E6CDEFD}" destId="{2BB3FC7F-7B0E-485A-999E-8B12A7111CE8}" srcOrd="1" destOrd="0" presId="urn:microsoft.com/office/officeart/2005/8/layout/hierarchy2"/>
    <dgm:cxn modelId="{8C108FD0-783C-4DF7-9713-20D525E7D0A1}" type="presParOf" srcId="{ACF30197-100E-4164-9B4E-5F15D6A6F42F}" destId="{41DF6346-A478-4AE4-A545-6EB9E6DAF5C5}" srcOrd="0" destOrd="0" presId="urn:microsoft.com/office/officeart/2005/8/layout/hierarchy2"/>
    <dgm:cxn modelId="{BBA17595-6F15-4D54-B805-7315AB2842AD}" type="presParOf" srcId="{41DF6346-A478-4AE4-A545-6EB9E6DAF5C5}" destId="{3E09D287-550B-4E7A-9347-117DC7FAE157}" srcOrd="0" destOrd="0" presId="urn:microsoft.com/office/officeart/2005/8/layout/hierarchy2"/>
    <dgm:cxn modelId="{DB22217A-83E6-4ED4-A3B4-44324517B8E6}" type="presParOf" srcId="{41DF6346-A478-4AE4-A545-6EB9E6DAF5C5}" destId="{DA492CF5-EBA6-4E4C-B0B2-803156848D09}" srcOrd="1" destOrd="0" presId="urn:microsoft.com/office/officeart/2005/8/layout/hierarchy2"/>
    <dgm:cxn modelId="{9A63E609-0816-419E-94F8-02F5B835A7F3}" type="presParOf" srcId="{DA492CF5-EBA6-4E4C-B0B2-803156848D09}" destId="{8A2DE56E-A7B9-4D8A-BF82-1ACBBE4DD96D}" srcOrd="0" destOrd="0" presId="urn:microsoft.com/office/officeart/2005/8/layout/hierarchy2"/>
    <dgm:cxn modelId="{DA3E5157-CA77-4CEB-AC91-2932220DBE86}" type="presParOf" srcId="{8A2DE56E-A7B9-4D8A-BF82-1ACBBE4DD96D}" destId="{B0D49634-38B2-4CA1-9FED-F9592C88A2EB}" srcOrd="0" destOrd="0" presId="urn:microsoft.com/office/officeart/2005/8/layout/hierarchy2"/>
    <dgm:cxn modelId="{C7C31B3E-C310-4CBB-8AF2-D296DBF3BAB9}" type="presParOf" srcId="{DA492CF5-EBA6-4E4C-B0B2-803156848D09}" destId="{54AA56A8-F1D9-4A9B-96D6-41E1FB4DD2C7}" srcOrd="1" destOrd="0" presId="urn:microsoft.com/office/officeart/2005/8/layout/hierarchy2"/>
    <dgm:cxn modelId="{8352021A-E668-4003-B7CC-C6F8633AE86A}" type="presParOf" srcId="{54AA56A8-F1D9-4A9B-96D6-41E1FB4DD2C7}" destId="{DBFED10F-4CB6-4588-8618-B45E1941F3DA}" srcOrd="0" destOrd="0" presId="urn:microsoft.com/office/officeart/2005/8/layout/hierarchy2"/>
    <dgm:cxn modelId="{965A33D1-D269-4A27-B3FE-268790258637}" type="presParOf" srcId="{54AA56A8-F1D9-4A9B-96D6-41E1FB4DD2C7}" destId="{F311A830-C92B-402A-B2C5-925D34D3071D}" srcOrd="1" destOrd="0" presId="urn:microsoft.com/office/officeart/2005/8/layout/hierarchy2"/>
    <dgm:cxn modelId="{AAD9104C-85F2-411B-ADD6-26C7DAF88784}" type="presParOf" srcId="{F311A830-C92B-402A-B2C5-925D34D3071D}" destId="{E0B6EE13-040F-4B25-B7CC-075C011B5FA0}" srcOrd="0" destOrd="0" presId="urn:microsoft.com/office/officeart/2005/8/layout/hierarchy2"/>
    <dgm:cxn modelId="{D75F06AF-11CF-4BC3-BB2D-351C6413A41B}" type="presParOf" srcId="{E0B6EE13-040F-4B25-B7CC-075C011B5FA0}" destId="{2BB3FC7F-7B0E-485A-999E-8B12A7111CE8}" srcOrd="0" destOrd="0" presId="urn:microsoft.com/office/officeart/2005/8/layout/hierarchy2"/>
    <dgm:cxn modelId="{EB9FEC69-C44A-4483-B5EA-5DC72761DBBF}" type="presParOf" srcId="{F311A830-C92B-402A-B2C5-925D34D3071D}" destId="{701C3D91-D2A6-47EE-84E7-185808CA64B2}" srcOrd="1" destOrd="0" presId="urn:microsoft.com/office/officeart/2005/8/layout/hierarchy2"/>
    <dgm:cxn modelId="{3F29A2F5-C08C-4645-A58F-3DC941F6720F}" type="presParOf" srcId="{701C3D91-D2A6-47EE-84E7-185808CA64B2}" destId="{85E0CE3D-19A2-43B7-BA40-6D30D5BB5064}" srcOrd="0" destOrd="0" presId="urn:microsoft.com/office/officeart/2005/8/layout/hierarchy2"/>
    <dgm:cxn modelId="{DF4BEA47-0114-4968-BADD-0F1A8160B6DA}" type="presParOf" srcId="{701C3D91-D2A6-47EE-84E7-185808CA64B2}" destId="{7105EF6D-989B-48DA-A008-08C1577BA7B7}" srcOrd="1" destOrd="0" presId="urn:microsoft.com/office/officeart/2005/8/layout/hierarchy2"/>
    <dgm:cxn modelId="{6B832077-9306-4450-9496-BF3643B86880}" type="presParOf" srcId="{7105EF6D-989B-48DA-A008-08C1577BA7B7}" destId="{7463707A-B5C2-4B93-A0C6-20FD5B469920}" srcOrd="0" destOrd="0" presId="urn:microsoft.com/office/officeart/2005/8/layout/hierarchy2"/>
    <dgm:cxn modelId="{8EB1DB57-17BC-4CF3-BAA2-4A0C38E9C802}" type="presParOf" srcId="{7463707A-B5C2-4B93-A0C6-20FD5B469920}" destId="{E8035722-3C9C-4797-BCFF-03F53EB9ED99}" srcOrd="0" destOrd="0" presId="urn:microsoft.com/office/officeart/2005/8/layout/hierarchy2"/>
    <dgm:cxn modelId="{BAF4940B-85E8-4EDA-B9B3-5AF79F616D27}" type="presParOf" srcId="{7105EF6D-989B-48DA-A008-08C1577BA7B7}" destId="{328ED3BA-E20A-494E-B609-B0B98F360441}" srcOrd="1" destOrd="0" presId="urn:microsoft.com/office/officeart/2005/8/layout/hierarchy2"/>
    <dgm:cxn modelId="{8227761E-912D-4073-BE75-C5F15D6F8FBD}" type="presParOf" srcId="{328ED3BA-E20A-494E-B609-B0B98F360441}" destId="{D4DD7A72-5139-43D5-8C0B-FB1B0D8768E7}" srcOrd="0" destOrd="0" presId="urn:microsoft.com/office/officeart/2005/8/layout/hierarchy2"/>
    <dgm:cxn modelId="{12C07ACA-4AF4-4784-A0E4-A8CFC9323F35}" type="presParOf" srcId="{328ED3BA-E20A-494E-B609-B0B98F360441}" destId="{E52188E4-DB68-4A0D-AE42-C0742F4F9D03}" srcOrd="1" destOrd="0" presId="urn:microsoft.com/office/officeart/2005/8/layout/hierarchy2"/>
    <dgm:cxn modelId="{CBD5EBCB-DB9E-4BC8-96CD-795482671A72}" type="presParOf" srcId="{E52188E4-DB68-4A0D-AE42-C0742F4F9D03}" destId="{9CCE6948-7710-4255-9220-C0B9ECF0300D}" srcOrd="0" destOrd="0" presId="urn:microsoft.com/office/officeart/2005/8/layout/hierarchy2"/>
    <dgm:cxn modelId="{AA8C4AD0-7885-422D-9638-DB694EB0E2CE}" type="presParOf" srcId="{9CCE6948-7710-4255-9220-C0B9ECF0300D}" destId="{BC936E32-7AB7-4FA2-8E60-1BA8F4ABDA3C}" srcOrd="0" destOrd="0" presId="urn:microsoft.com/office/officeart/2005/8/layout/hierarchy2"/>
    <dgm:cxn modelId="{82EF91E2-F115-4C5D-B8AB-4F6AACDE16D4}" type="presParOf" srcId="{E52188E4-DB68-4A0D-AE42-C0742F4F9D03}" destId="{2356B479-FCD6-48DF-ACAC-669DC80F52D5}" srcOrd="1" destOrd="0" presId="urn:microsoft.com/office/officeart/2005/8/layout/hierarchy2"/>
    <dgm:cxn modelId="{8D5AE670-1E10-45A9-85BD-1E4EEBC10091}" type="presParOf" srcId="{2356B479-FCD6-48DF-ACAC-669DC80F52D5}" destId="{549EEC91-BE44-4CD4-BC7F-1CBC52748921}" srcOrd="0" destOrd="0" presId="urn:microsoft.com/office/officeart/2005/8/layout/hierarchy2"/>
    <dgm:cxn modelId="{C88385B4-3D0A-4421-8F67-7CCEA4E2017B}" type="presParOf" srcId="{2356B479-FCD6-48DF-ACAC-669DC80F52D5}" destId="{E46E229E-060E-4FBA-8002-C33D33A96633}" srcOrd="1" destOrd="0" presId="urn:microsoft.com/office/officeart/2005/8/layout/hierarchy2"/>
    <dgm:cxn modelId="{7555E386-5F8E-4EF1-AF9C-E1415154BD64}" type="presParOf" srcId="{7105EF6D-989B-48DA-A008-08C1577BA7B7}" destId="{EFEA938A-06AD-48AD-B9A9-FE11476AE1CD}" srcOrd="2" destOrd="0" presId="urn:microsoft.com/office/officeart/2005/8/layout/hierarchy2"/>
    <dgm:cxn modelId="{17FA9227-A32F-4D1F-A6BF-D68F460370F6}" type="presParOf" srcId="{EFEA938A-06AD-48AD-B9A9-FE11476AE1CD}" destId="{20A8E0A0-2D55-4F11-8408-6D25A492C804}" srcOrd="0" destOrd="0" presId="urn:microsoft.com/office/officeart/2005/8/layout/hierarchy2"/>
    <dgm:cxn modelId="{C0D26AAD-F5EC-4EC2-B112-93223E15F348}" type="presParOf" srcId="{7105EF6D-989B-48DA-A008-08C1577BA7B7}" destId="{A5D18327-11F8-46EA-A0CC-5E245ADF9685}" srcOrd="3" destOrd="0" presId="urn:microsoft.com/office/officeart/2005/8/layout/hierarchy2"/>
    <dgm:cxn modelId="{D6C01855-BA7B-4FAE-AAF6-15AFA845F86E}" type="presParOf" srcId="{A5D18327-11F8-46EA-A0CC-5E245ADF9685}" destId="{8EA94FF0-589A-4943-9977-832B086DA157}" srcOrd="0" destOrd="0" presId="urn:microsoft.com/office/officeart/2005/8/layout/hierarchy2"/>
    <dgm:cxn modelId="{7924C58D-A856-4556-8F24-F2F1CF8BBBFE}" type="presParOf" srcId="{A5D18327-11F8-46EA-A0CC-5E245ADF9685}" destId="{7648F9F5-70C1-4299-8491-7B25A823A07E}" srcOrd="1" destOrd="0" presId="urn:microsoft.com/office/officeart/2005/8/layout/hierarchy2"/>
    <dgm:cxn modelId="{35A97752-6BA4-4171-8AC1-E3AF09630D7F}" type="presParOf" srcId="{7648F9F5-70C1-4299-8491-7B25A823A07E}" destId="{52DACD80-8082-4E9D-9A9A-DD8746A5A309}" srcOrd="0" destOrd="0" presId="urn:microsoft.com/office/officeart/2005/8/layout/hierarchy2"/>
    <dgm:cxn modelId="{BB2664FD-579E-484E-9A11-F801D71B1D78}" type="presParOf" srcId="{52DACD80-8082-4E9D-9A9A-DD8746A5A309}" destId="{966E86D4-135D-46FD-9B7D-AB2B41A37421}" srcOrd="0" destOrd="0" presId="urn:microsoft.com/office/officeart/2005/8/layout/hierarchy2"/>
    <dgm:cxn modelId="{7E921927-6F0D-4A91-ABD5-8DFA852F2054}" type="presParOf" srcId="{7648F9F5-70C1-4299-8491-7B25A823A07E}" destId="{CAAB1FA9-7130-48A3-9718-17CB765C8F91}" srcOrd="1" destOrd="0" presId="urn:microsoft.com/office/officeart/2005/8/layout/hierarchy2"/>
    <dgm:cxn modelId="{DF1522ED-7C2D-4F71-B1B6-544AE1058465}" type="presParOf" srcId="{CAAB1FA9-7130-48A3-9718-17CB765C8F91}" destId="{A2E68C2F-2B20-483F-9739-FF08795766FD}" srcOrd="0" destOrd="0" presId="urn:microsoft.com/office/officeart/2005/8/layout/hierarchy2"/>
    <dgm:cxn modelId="{FB5D3D40-C439-4E7A-B7C3-42AB0818700F}" type="presParOf" srcId="{CAAB1FA9-7130-48A3-9718-17CB765C8F91}" destId="{5235D180-19A1-4CD0-A41F-4626DEC7675B}" srcOrd="1" destOrd="0" presId="urn:microsoft.com/office/officeart/2005/8/layout/hierarchy2"/>
    <dgm:cxn modelId="{15EEBFD2-3CC7-4C3C-AEB8-2AA17E5B39D4}" type="presParOf" srcId="{7105EF6D-989B-48DA-A008-08C1577BA7B7}" destId="{1F03436E-6598-4505-9A5E-973121D35D01}" srcOrd="4" destOrd="0" presId="urn:microsoft.com/office/officeart/2005/8/layout/hierarchy2"/>
    <dgm:cxn modelId="{686A9056-3C4F-4BAF-9559-B89CF187C2EC}" type="presParOf" srcId="{1F03436E-6598-4505-9A5E-973121D35D01}" destId="{32ABA6C1-6CF9-4F9A-ACA0-927C40236E25}" srcOrd="0" destOrd="0" presId="urn:microsoft.com/office/officeart/2005/8/layout/hierarchy2"/>
    <dgm:cxn modelId="{D1FB1103-1B82-4BAD-B53B-6106885E8797}" type="presParOf" srcId="{7105EF6D-989B-48DA-A008-08C1577BA7B7}" destId="{2B6BAD7D-B713-45AD-8A12-4D7043946843}" srcOrd="5" destOrd="0" presId="urn:microsoft.com/office/officeart/2005/8/layout/hierarchy2"/>
    <dgm:cxn modelId="{DAB71426-0B8B-49C2-999F-84C37C86FD83}" type="presParOf" srcId="{2B6BAD7D-B713-45AD-8A12-4D7043946843}" destId="{C026D1AD-699A-43A8-8770-C135C914DCAA}" srcOrd="0" destOrd="0" presId="urn:microsoft.com/office/officeart/2005/8/layout/hierarchy2"/>
    <dgm:cxn modelId="{8F008AC2-8314-4C90-898A-0F5B79C16B86}" type="presParOf" srcId="{2B6BAD7D-B713-45AD-8A12-4D7043946843}" destId="{0B916B31-BC56-4FBF-A320-D4606823A24A}" srcOrd="1" destOrd="0" presId="urn:microsoft.com/office/officeart/2005/8/layout/hierarchy2"/>
    <dgm:cxn modelId="{E1DDB04A-E88A-4B14-8E08-71E1623A378F}" type="presParOf" srcId="{0B916B31-BC56-4FBF-A320-D4606823A24A}" destId="{AE90AB3B-0848-4977-9B71-B971E1555E27}" srcOrd="0" destOrd="0" presId="urn:microsoft.com/office/officeart/2005/8/layout/hierarchy2"/>
    <dgm:cxn modelId="{88F9010B-9428-4A4C-905B-2B1C15431168}" type="presParOf" srcId="{AE90AB3B-0848-4977-9B71-B971E1555E27}" destId="{FBBBF7EB-A9A2-451F-BA6B-BCA907A3C858}" srcOrd="0" destOrd="0" presId="urn:microsoft.com/office/officeart/2005/8/layout/hierarchy2"/>
    <dgm:cxn modelId="{DF27F2A5-B06A-4250-AF73-F0FA93D48CA3}" type="presParOf" srcId="{0B916B31-BC56-4FBF-A320-D4606823A24A}" destId="{BB3F69B4-2AE3-4DEE-9F55-C2D303FA988B}" srcOrd="1" destOrd="0" presId="urn:microsoft.com/office/officeart/2005/8/layout/hierarchy2"/>
    <dgm:cxn modelId="{DB8F0C02-975D-447F-B090-8AC6182315BF}" type="presParOf" srcId="{BB3F69B4-2AE3-4DEE-9F55-C2D303FA988B}" destId="{05025210-EB31-42F8-ACF9-D2DC72F4B88F}" srcOrd="0" destOrd="0" presId="urn:microsoft.com/office/officeart/2005/8/layout/hierarchy2"/>
    <dgm:cxn modelId="{DC6D9465-01FE-494B-8A86-8D27ECE04298}" type="presParOf" srcId="{BB3F69B4-2AE3-4DEE-9F55-C2D303FA988B}" destId="{1AB1DDBB-CAD8-4C16-A3D2-A64F313D5A04}" srcOrd="1" destOrd="0" presId="urn:microsoft.com/office/officeart/2005/8/layout/hierarchy2"/>
    <dgm:cxn modelId="{B99577FC-77DE-4E3F-BA10-AA9AF7934AA9}" type="presParOf" srcId="{F311A830-C92B-402A-B2C5-925D34D3071D}" destId="{7DDC5990-002B-48A2-A75B-2AFDA7F1C3EE}" srcOrd="2" destOrd="0" presId="urn:microsoft.com/office/officeart/2005/8/layout/hierarchy2"/>
    <dgm:cxn modelId="{64DBA845-7B77-4934-9266-7814B2BBF872}" type="presParOf" srcId="{7DDC5990-002B-48A2-A75B-2AFDA7F1C3EE}" destId="{F29A7007-E9E9-42F5-9A40-6A9D1F6C08CD}" srcOrd="0" destOrd="0" presId="urn:microsoft.com/office/officeart/2005/8/layout/hierarchy2"/>
    <dgm:cxn modelId="{08A9937C-6275-4CE7-9308-1D4FBE54713C}" type="presParOf" srcId="{F311A830-C92B-402A-B2C5-925D34D3071D}" destId="{D0CAF8D7-6534-45BA-A2B5-88FDC4947913}" srcOrd="3" destOrd="0" presId="urn:microsoft.com/office/officeart/2005/8/layout/hierarchy2"/>
    <dgm:cxn modelId="{FC4C0FE0-8686-44D4-BF74-EEF90CEC5AE9}" type="presParOf" srcId="{D0CAF8D7-6534-45BA-A2B5-88FDC4947913}" destId="{4C390D3F-35A4-4261-AB93-D147051684CC}" srcOrd="0" destOrd="0" presId="urn:microsoft.com/office/officeart/2005/8/layout/hierarchy2"/>
    <dgm:cxn modelId="{7A7E4CB2-AF5E-47E2-834F-B5081D62D2F1}" type="presParOf" srcId="{D0CAF8D7-6534-45BA-A2B5-88FDC4947913}" destId="{8A129583-7E64-4924-873B-F58C5599759A}" srcOrd="1" destOrd="0" presId="urn:microsoft.com/office/officeart/2005/8/layout/hierarchy2"/>
    <dgm:cxn modelId="{CCEFED03-62F3-49BB-A38A-B1C89AAF3521}" type="presParOf" srcId="{8A129583-7E64-4924-873B-F58C5599759A}" destId="{4A67A604-0469-4DD3-8D8F-68538F463E07}" srcOrd="0" destOrd="0" presId="urn:microsoft.com/office/officeart/2005/8/layout/hierarchy2"/>
    <dgm:cxn modelId="{0ED5E8CC-9097-455C-816F-176EA7E4DDF1}" type="presParOf" srcId="{4A67A604-0469-4DD3-8D8F-68538F463E07}" destId="{EA3C0249-6114-4BE1-8C38-6A1C171A94C2}" srcOrd="0" destOrd="0" presId="urn:microsoft.com/office/officeart/2005/8/layout/hierarchy2"/>
    <dgm:cxn modelId="{18709E3B-C54B-4AF6-88DA-0B66187D069D}" type="presParOf" srcId="{8A129583-7E64-4924-873B-F58C5599759A}" destId="{828D4558-8316-415F-9234-552B7D51F49A}" srcOrd="1" destOrd="0" presId="urn:microsoft.com/office/officeart/2005/8/layout/hierarchy2"/>
    <dgm:cxn modelId="{BB1F4E32-239E-4139-9C6C-C0ECA9A0E163}" type="presParOf" srcId="{828D4558-8316-415F-9234-552B7D51F49A}" destId="{A9A8AB7B-BCA0-4A70-ADB5-C8C369270F08}" srcOrd="0" destOrd="0" presId="urn:microsoft.com/office/officeart/2005/8/layout/hierarchy2"/>
    <dgm:cxn modelId="{3F1C1D9C-9611-4187-B731-1CEDAD5219CF}" type="presParOf" srcId="{828D4558-8316-415F-9234-552B7D51F49A}" destId="{996CA8C8-DFA5-4D32-86E4-1182B94AB85C}" srcOrd="1" destOrd="0" presId="urn:microsoft.com/office/officeart/2005/8/layout/hierarchy2"/>
    <dgm:cxn modelId="{831E84C6-C19C-4467-A71C-9FE50EF8327C}" type="presParOf" srcId="{F311A830-C92B-402A-B2C5-925D34D3071D}" destId="{470CFF09-3EE2-4707-AD60-5EE7A858502C}" srcOrd="4" destOrd="0" presId="urn:microsoft.com/office/officeart/2005/8/layout/hierarchy2"/>
    <dgm:cxn modelId="{88D2BCFA-C0A2-46F4-A135-E4DBCCD9C66C}" type="presParOf" srcId="{470CFF09-3EE2-4707-AD60-5EE7A858502C}" destId="{E6CDF54C-548B-4701-A9B0-7DB0DAE47DAB}" srcOrd="0" destOrd="0" presId="urn:microsoft.com/office/officeart/2005/8/layout/hierarchy2"/>
    <dgm:cxn modelId="{8D7D91FB-EE6B-4068-9EF9-D98058C9845E}" type="presParOf" srcId="{F311A830-C92B-402A-B2C5-925D34D3071D}" destId="{063B0AAC-EF87-4D29-B040-175A0FFD80CD}" srcOrd="5" destOrd="0" presId="urn:microsoft.com/office/officeart/2005/8/layout/hierarchy2"/>
    <dgm:cxn modelId="{36547F56-383F-4DD5-B11E-1D13296BE9ED}" type="presParOf" srcId="{063B0AAC-EF87-4D29-B040-175A0FFD80CD}" destId="{E02C7318-48D7-4F28-837D-4B76DDF243EC}" srcOrd="0" destOrd="0" presId="urn:microsoft.com/office/officeart/2005/8/layout/hierarchy2"/>
    <dgm:cxn modelId="{48910D34-EBEB-4F07-9FDF-259C869ADB63}" type="presParOf" srcId="{063B0AAC-EF87-4D29-B040-175A0FFD80CD}" destId="{26950404-B060-4CCF-A3E2-91421725445B}" srcOrd="1" destOrd="0" presId="urn:microsoft.com/office/officeart/2005/8/layout/hierarchy2"/>
    <dgm:cxn modelId="{5FD71395-3A10-4323-A623-B0CEF45E8270}" type="presParOf" srcId="{26950404-B060-4CCF-A3E2-91421725445B}" destId="{13E1DD40-168F-4E99-864B-4887151C12B7}" srcOrd="0" destOrd="0" presId="urn:microsoft.com/office/officeart/2005/8/layout/hierarchy2"/>
    <dgm:cxn modelId="{3B6DD22B-A9C4-4B4F-927F-4892686F4C8B}" type="presParOf" srcId="{13E1DD40-168F-4E99-864B-4887151C12B7}" destId="{8443CED6-4FE4-4E06-AEB1-AF679B326EDD}" srcOrd="0" destOrd="0" presId="urn:microsoft.com/office/officeart/2005/8/layout/hierarchy2"/>
    <dgm:cxn modelId="{B41830F9-C4ED-40C3-84E4-E28E4379ADE4}" type="presParOf" srcId="{26950404-B060-4CCF-A3E2-91421725445B}" destId="{758FCA24-BD5D-4CB5-8F14-A4A935FDD68A}" srcOrd="1" destOrd="0" presId="urn:microsoft.com/office/officeart/2005/8/layout/hierarchy2"/>
    <dgm:cxn modelId="{EFC68B71-9328-4BD0-A620-246ADD8D9C0E}" type="presParOf" srcId="{758FCA24-BD5D-4CB5-8F14-A4A935FDD68A}" destId="{5E55B1D3-F276-4F40-AF70-A6595755D1D3}" srcOrd="0" destOrd="0" presId="urn:microsoft.com/office/officeart/2005/8/layout/hierarchy2"/>
    <dgm:cxn modelId="{BAE900B1-0237-4423-96F9-5498BDFD3C6B}" type="presParOf" srcId="{758FCA24-BD5D-4CB5-8F14-A4A935FDD68A}" destId="{EF255E15-9327-40D4-BF6E-A567A4BF43EA}" srcOrd="1" destOrd="0" presId="urn:microsoft.com/office/officeart/2005/8/layout/hierarchy2"/>
    <dgm:cxn modelId="{50B139F2-7042-4716-B3FA-0BAF99F555C2}" type="presParOf" srcId="{F311A830-C92B-402A-B2C5-925D34D3071D}" destId="{92993FC8-D2DE-4E47-9DA5-B07BD7B70EF3}" srcOrd="6" destOrd="0" presId="urn:microsoft.com/office/officeart/2005/8/layout/hierarchy2"/>
    <dgm:cxn modelId="{A5A7123D-1F82-4F1F-9DF8-4C342CC8C528}" type="presParOf" srcId="{92993FC8-D2DE-4E47-9DA5-B07BD7B70EF3}" destId="{2C79E440-7EA2-4305-87C1-EAF84B2D815B}" srcOrd="0" destOrd="0" presId="urn:microsoft.com/office/officeart/2005/8/layout/hierarchy2"/>
    <dgm:cxn modelId="{165CED22-BFE1-4D7D-82F7-C358AA376D03}" type="presParOf" srcId="{F311A830-C92B-402A-B2C5-925D34D3071D}" destId="{A229440B-57C5-4DCF-A4B9-CC42C344B645}" srcOrd="7" destOrd="0" presId="urn:microsoft.com/office/officeart/2005/8/layout/hierarchy2"/>
    <dgm:cxn modelId="{50E5819C-F429-4362-8F41-AB7B4257E6D8}" type="presParOf" srcId="{A229440B-57C5-4DCF-A4B9-CC42C344B645}" destId="{4AC5A694-E718-4607-889D-879FC582A52B}" srcOrd="0" destOrd="0" presId="urn:microsoft.com/office/officeart/2005/8/layout/hierarchy2"/>
    <dgm:cxn modelId="{940D6FE3-1F19-4461-8DC0-44CC68C35446}" type="presParOf" srcId="{A229440B-57C5-4DCF-A4B9-CC42C344B645}" destId="{790169BF-5111-4A1F-B71C-44FACC17F730}" srcOrd="1" destOrd="0" presId="urn:microsoft.com/office/officeart/2005/8/layout/hierarchy2"/>
    <dgm:cxn modelId="{2C699916-7E92-4140-B593-CD9A2392F3E5}" type="presParOf" srcId="{790169BF-5111-4A1F-B71C-44FACC17F730}" destId="{84E4D7E7-3700-4EFB-8F76-4C7B5C3BF9B4}" srcOrd="0" destOrd="0" presId="urn:microsoft.com/office/officeart/2005/8/layout/hierarchy2"/>
    <dgm:cxn modelId="{D7C7BECA-1C85-479E-8635-3794023F97AF}" type="presParOf" srcId="{84E4D7E7-3700-4EFB-8F76-4C7B5C3BF9B4}" destId="{117FC6C8-B85A-4F89-BA3E-8EFB07E9F48C}" srcOrd="0" destOrd="0" presId="urn:microsoft.com/office/officeart/2005/8/layout/hierarchy2"/>
    <dgm:cxn modelId="{7C72A8A2-0AD1-4B1E-9BBE-4F30508D34F3}" type="presParOf" srcId="{790169BF-5111-4A1F-B71C-44FACC17F730}" destId="{1640325B-8B99-4D83-9253-C4F655239509}" srcOrd="1" destOrd="0" presId="urn:microsoft.com/office/officeart/2005/8/layout/hierarchy2"/>
    <dgm:cxn modelId="{E49AA824-34CB-440F-A6FC-51B251A1C487}" type="presParOf" srcId="{1640325B-8B99-4D83-9253-C4F655239509}" destId="{24C4306D-12D1-49E8-B566-AC6F653D102C}" srcOrd="0" destOrd="0" presId="urn:microsoft.com/office/officeart/2005/8/layout/hierarchy2"/>
    <dgm:cxn modelId="{0E08B024-B8D3-4B9C-B8A2-56A98B27ADA2}" type="presParOf" srcId="{1640325B-8B99-4D83-9253-C4F655239509}" destId="{4C8B9A86-7D3D-4E97-B996-AF047D113E64}" srcOrd="1" destOrd="0" presId="urn:microsoft.com/office/officeart/2005/8/layout/hierarchy2"/>
    <dgm:cxn modelId="{E153C533-4DD2-4A38-9A3F-29AEB06F518E}" type="presParOf" srcId="{DA492CF5-EBA6-4E4C-B0B2-803156848D09}" destId="{07C14EC5-1146-43A4-AB53-0D780954B2DF}" srcOrd="2" destOrd="0" presId="urn:microsoft.com/office/officeart/2005/8/layout/hierarchy2"/>
    <dgm:cxn modelId="{A03A7E8E-709C-4A05-B42C-AE7C42070285}" type="presParOf" srcId="{07C14EC5-1146-43A4-AB53-0D780954B2DF}" destId="{FCF01F09-C635-47CB-9E9B-D103CFC08417}" srcOrd="0" destOrd="0" presId="urn:microsoft.com/office/officeart/2005/8/layout/hierarchy2"/>
    <dgm:cxn modelId="{F5B895F5-8FFD-41F2-942A-4E545640B2AA}" type="presParOf" srcId="{DA492CF5-EBA6-4E4C-B0B2-803156848D09}" destId="{C909149C-170B-4EC2-98CB-0AD9CC9FF162}" srcOrd="3" destOrd="0" presId="urn:microsoft.com/office/officeart/2005/8/layout/hierarchy2"/>
    <dgm:cxn modelId="{08634A0A-8B8A-4378-905A-0E71DFF1E9AB}" type="presParOf" srcId="{C909149C-170B-4EC2-98CB-0AD9CC9FF162}" destId="{A2F9760E-0DA2-4D2A-AEDC-2BA294958CCF}" srcOrd="0" destOrd="0" presId="urn:microsoft.com/office/officeart/2005/8/layout/hierarchy2"/>
    <dgm:cxn modelId="{1843D86F-D7A2-47D9-B5EF-FE75F38947EF}" type="presParOf" srcId="{C909149C-170B-4EC2-98CB-0AD9CC9FF162}" destId="{0E5411B3-ED15-4E88-A61B-FC41E52AEB55}" srcOrd="1" destOrd="0" presId="urn:microsoft.com/office/officeart/2005/8/layout/hierarchy2"/>
    <dgm:cxn modelId="{4E06CC99-83CF-49A6-A571-A0E2106DAA6B}" type="presParOf" srcId="{0E5411B3-ED15-4E88-A61B-FC41E52AEB55}" destId="{977F1D5B-FD57-4220-9D94-0364DB8C0F40}" srcOrd="0" destOrd="0" presId="urn:microsoft.com/office/officeart/2005/8/layout/hierarchy2"/>
    <dgm:cxn modelId="{6FEEE9B6-5305-4150-A1D3-C19FB87FB9BE}" type="presParOf" srcId="{977F1D5B-FD57-4220-9D94-0364DB8C0F40}" destId="{F3B236F3-DA83-40C1-9E96-27EDE8E99316}" srcOrd="0" destOrd="0" presId="urn:microsoft.com/office/officeart/2005/8/layout/hierarchy2"/>
    <dgm:cxn modelId="{298CEAEF-3666-47AD-8E0B-A2C38B7678E0}" type="presParOf" srcId="{0E5411B3-ED15-4E88-A61B-FC41E52AEB55}" destId="{E088E1A5-9905-4924-B66D-072BCE3ACB31}" srcOrd="1" destOrd="0" presId="urn:microsoft.com/office/officeart/2005/8/layout/hierarchy2"/>
    <dgm:cxn modelId="{64C70DC4-F6D6-49A0-9DCA-7253C3EA9A18}" type="presParOf" srcId="{E088E1A5-9905-4924-B66D-072BCE3ACB31}" destId="{60868BEC-D753-4858-A914-D73BDBB8BDC3}" srcOrd="0" destOrd="0" presId="urn:microsoft.com/office/officeart/2005/8/layout/hierarchy2"/>
    <dgm:cxn modelId="{3351BE18-DE9E-40A0-B058-DBA99E05142D}" type="presParOf" srcId="{E088E1A5-9905-4924-B66D-072BCE3ACB31}" destId="{75D61519-BA29-4245-9DED-72FC74014346}" srcOrd="1" destOrd="0" presId="urn:microsoft.com/office/officeart/2005/8/layout/hierarchy2"/>
    <dgm:cxn modelId="{DCC6CC33-7D7A-4426-8264-F02795D09B40}" type="presParOf" srcId="{0E5411B3-ED15-4E88-A61B-FC41E52AEB55}" destId="{E7181A3E-76D2-4CF1-863B-519E6D4E732D}" srcOrd="2" destOrd="0" presId="urn:microsoft.com/office/officeart/2005/8/layout/hierarchy2"/>
    <dgm:cxn modelId="{B7C97CB3-0DCC-4F71-AAF1-95D9DF453EB2}" type="presParOf" srcId="{E7181A3E-76D2-4CF1-863B-519E6D4E732D}" destId="{FE543676-166E-4F5B-B4A2-0A8C3EDB305D}" srcOrd="0" destOrd="0" presId="urn:microsoft.com/office/officeart/2005/8/layout/hierarchy2"/>
    <dgm:cxn modelId="{F7435D4D-4241-4223-AF93-C327489A0AB0}" type="presParOf" srcId="{0E5411B3-ED15-4E88-A61B-FC41E52AEB55}" destId="{EF79A6BF-355B-44AA-A8D9-5714F9F47DA0}" srcOrd="3" destOrd="0" presId="urn:microsoft.com/office/officeart/2005/8/layout/hierarchy2"/>
    <dgm:cxn modelId="{924598D5-EF95-4CAB-AEF8-A682620F893C}" type="presParOf" srcId="{EF79A6BF-355B-44AA-A8D9-5714F9F47DA0}" destId="{D08E39AE-5E95-40D1-9DB6-AD0B02866B8A}" srcOrd="0" destOrd="0" presId="urn:microsoft.com/office/officeart/2005/8/layout/hierarchy2"/>
    <dgm:cxn modelId="{5C579DB1-03BB-4A1C-AD5B-D874CE2E780A}" type="presParOf" srcId="{EF79A6BF-355B-44AA-A8D9-5714F9F47DA0}" destId="{0A830BFD-229F-4D57-A801-EA4E2763ED8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09D287-550B-4E7A-9347-117DC7FAE157}">
      <dsp:nvSpPr>
        <dsp:cNvPr id="0" name=""/>
        <dsp:cNvSpPr/>
      </dsp:nvSpPr>
      <dsp:spPr>
        <a:xfrm>
          <a:off x="154640" y="3136285"/>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Signaler</a:t>
          </a:r>
          <a:endParaRPr lang="sv-SE" sz="1000" b="1" kern="1200" dirty="0"/>
        </a:p>
      </dsp:txBody>
      <dsp:txXfrm>
        <a:off x="171453" y="3153098"/>
        <a:ext cx="1114467" cy="540420"/>
      </dsp:txXfrm>
    </dsp:sp>
    <dsp:sp modelId="{8A2DE56E-A7B9-4D8A-BF82-1ACBBE4DD96D}">
      <dsp:nvSpPr>
        <dsp:cNvPr id="0" name=""/>
        <dsp:cNvSpPr/>
      </dsp:nvSpPr>
      <dsp:spPr>
        <a:xfrm rot="17500715">
          <a:off x="910753" y="2835732"/>
          <a:ext cx="1243199" cy="19885"/>
        </a:xfrm>
        <a:custGeom>
          <a:avLst/>
          <a:gdLst/>
          <a:ahLst/>
          <a:cxnLst/>
          <a:rect l="0" t="0" r="0" b="0"/>
          <a:pathLst>
            <a:path>
              <a:moveTo>
                <a:pt x="0" y="9942"/>
              </a:moveTo>
              <a:lnTo>
                <a:pt x="1243199" y="9942"/>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1501273" y="2814594"/>
        <a:ext cx="62159" cy="62159"/>
      </dsp:txXfrm>
    </dsp:sp>
    <dsp:sp modelId="{DBFED10F-4CB6-4588-8618-B45E1941F3DA}">
      <dsp:nvSpPr>
        <dsp:cNvPr id="0" name=""/>
        <dsp:cNvSpPr/>
      </dsp:nvSpPr>
      <dsp:spPr>
        <a:xfrm>
          <a:off x="1761971" y="1981016"/>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Visuella</a:t>
          </a:r>
          <a:r>
            <a:rPr lang="sv-SE" sz="1000" kern="1200" dirty="0" smtClean="0"/>
            <a:t> </a:t>
          </a:r>
          <a:r>
            <a:rPr lang="sv-SE" sz="1000" b="1" kern="1200" dirty="0" smtClean="0"/>
            <a:t>signaler</a:t>
          </a:r>
          <a:endParaRPr lang="sv-SE" sz="1000" b="1" kern="1200" dirty="0"/>
        </a:p>
      </dsp:txBody>
      <dsp:txXfrm>
        <a:off x="1778784" y="1997829"/>
        <a:ext cx="1114467" cy="540420"/>
      </dsp:txXfrm>
    </dsp:sp>
    <dsp:sp modelId="{E0B6EE13-040F-4B25-B7CC-075C011B5FA0}">
      <dsp:nvSpPr>
        <dsp:cNvPr id="0" name=""/>
        <dsp:cNvSpPr/>
      </dsp:nvSpPr>
      <dsp:spPr>
        <a:xfrm rot="17350740">
          <a:off x="2440736" y="1597943"/>
          <a:ext cx="1397895" cy="19885"/>
        </a:xfrm>
        <a:custGeom>
          <a:avLst/>
          <a:gdLst/>
          <a:ahLst/>
          <a:cxnLst/>
          <a:rect l="0" t="0" r="0" b="0"/>
          <a:pathLst>
            <a:path>
              <a:moveTo>
                <a:pt x="0" y="9942"/>
              </a:moveTo>
              <a:lnTo>
                <a:pt x="1397895"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3104737" y="1572938"/>
        <a:ext cx="69894" cy="69894"/>
      </dsp:txXfrm>
    </dsp:sp>
    <dsp:sp modelId="{85E0CE3D-19A2-43B7-BA40-6D30D5BB5064}">
      <dsp:nvSpPr>
        <dsp:cNvPr id="0" name=""/>
        <dsp:cNvSpPr/>
      </dsp:nvSpPr>
      <dsp:spPr>
        <a:xfrm>
          <a:off x="3369303" y="660708"/>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Signalinrättningar</a:t>
          </a:r>
          <a:endParaRPr lang="sv-SE" sz="1000" b="1" kern="1200" dirty="0"/>
        </a:p>
      </dsp:txBody>
      <dsp:txXfrm>
        <a:off x="3386116" y="677521"/>
        <a:ext cx="1114467" cy="540420"/>
      </dsp:txXfrm>
    </dsp:sp>
    <dsp:sp modelId="{7463707A-B5C2-4B93-A0C6-20FD5B469920}">
      <dsp:nvSpPr>
        <dsp:cNvPr id="0" name=""/>
        <dsp:cNvSpPr/>
      </dsp:nvSpPr>
      <dsp:spPr>
        <a:xfrm rot="18289469">
          <a:off x="4344926" y="607712"/>
          <a:ext cx="804177" cy="19885"/>
        </a:xfrm>
        <a:custGeom>
          <a:avLst/>
          <a:gdLst/>
          <a:ahLst/>
          <a:cxnLst/>
          <a:rect l="0" t="0" r="0" b="0"/>
          <a:pathLst>
            <a:path>
              <a:moveTo>
                <a:pt x="0" y="9942"/>
              </a:moveTo>
              <a:lnTo>
                <a:pt x="80417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4726911" y="597550"/>
        <a:ext cx="40208" cy="40208"/>
      </dsp:txXfrm>
    </dsp:sp>
    <dsp:sp modelId="{D4DD7A72-5139-43D5-8C0B-FB1B0D8768E7}">
      <dsp:nvSpPr>
        <dsp:cNvPr id="0" name=""/>
        <dsp:cNvSpPr/>
      </dsp:nvSpPr>
      <dsp:spPr>
        <a:xfrm>
          <a:off x="4976634" y="555"/>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Ljussignaler</a:t>
          </a:r>
          <a:endParaRPr lang="sv-SE" sz="1000" b="1" kern="1200" dirty="0"/>
        </a:p>
      </dsp:txBody>
      <dsp:txXfrm>
        <a:off x="4993447" y="17368"/>
        <a:ext cx="1114467" cy="540420"/>
      </dsp:txXfrm>
    </dsp:sp>
    <dsp:sp modelId="{9CCE6948-7710-4255-9220-C0B9ECF0300D}">
      <dsp:nvSpPr>
        <dsp:cNvPr id="0" name=""/>
        <dsp:cNvSpPr/>
      </dsp:nvSpPr>
      <dsp:spPr>
        <a:xfrm>
          <a:off x="6124728" y="277635"/>
          <a:ext cx="459237" cy="19885"/>
        </a:xfrm>
        <a:custGeom>
          <a:avLst/>
          <a:gdLst/>
          <a:ahLst/>
          <a:cxnLst/>
          <a:rect l="0" t="0" r="0" b="0"/>
          <a:pathLst>
            <a:path>
              <a:moveTo>
                <a:pt x="0" y="9942"/>
              </a:moveTo>
              <a:lnTo>
                <a:pt x="45923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6342865" y="276097"/>
        <a:ext cx="22961" cy="22961"/>
      </dsp:txXfrm>
    </dsp:sp>
    <dsp:sp modelId="{549EEC91-BE44-4CD4-BC7F-1CBC52748921}">
      <dsp:nvSpPr>
        <dsp:cNvPr id="0" name=""/>
        <dsp:cNvSpPr/>
      </dsp:nvSpPr>
      <dsp:spPr>
        <a:xfrm>
          <a:off x="6583965" y="555"/>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Ex. V-signal</a:t>
          </a:r>
          <a:endParaRPr lang="sv-SE" sz="1000" b="1" kern="1200" dirty="0"/>
        </a:p>
      </dsp:txBody>
      <dsp:txXfrm>
        <a:off x="6600778" y="17368"/>
        <a:ext cx="1114467" cy="540420"/>
      </dsp:txXfrm>
    </dsp:sp>
    <dsp:sp modelId="{EFEA938A-06AD-48AD-B9A9-FE11476AE1CD}">
      <dsp:nvSpPr>
        <dsp:cNvPr id="0" name=""/>
        <dsp:cNvSpPr/>
      </dsp:nvSpPr>
      <dsp:spPr>
        <a:xfrm>
          <a:off x="4517396" y="937789"/>
          <a:ext cx="459237" cy="19885"/>
        </a:xfrm>
        <a:custGeom>
          <a:avLst/>
          <a:gdLst/>
          <a:ahLst/>
          <a:cxnLst/>
          <a:rect l="0" t="0" r="0" b="0"/>
          <a:pathLst>
            <a:path>
              <a:moveTo>
                <a:pt x="0" y="9942"/>
              </a:moveTo>
              <a:lnTo>
                <a:pt x="45923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4735534" y="936251"/>
        <a:ext cx="22961" cy="22961"/>
      </dsp:txXfrm>
    </dsp:sp>
    <dsp:sp modelId="{8EA94FF0-589A-4943-9977-832B086DA157}">
      <dsp:nvSpPr>
        <dsp:cNvPr id="0" name=""/>
        <dsp:cNvSpPr/>
      </dsp:nvSpPr>
      <dsp:spPr>
        <a:xfrm>
          <a:off x="4976634" y="660708"/>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Tablåsignaler</a:t>
          </a:r>
          <a:endParaRPr lang="sv-SE" sz="1000" b="1" kern="1200" dirty="0"/>
        </a:p>
      </dsp:txBody>
      <dsp:txXfrm>
        <a:off x="4993447" y="677521"/>
        <a:ext cx="1114467" cy="540420"/>
      </dsp:txXfrm>
    </dsp:sp>
    <dsp:sp modelId="{52DACD80-8082-4E9D-9A9A-DD8746A5A309}">
      <dsp:nvSpPr>
        <dsp:cNvPr id="0" name=""/>
        <dsp:cNvSpPr/>
      </dsp:nvSpPr>
      <dsp:spPr>
        <a:xfrm>
          <a:off x="6124728" y="937789"/>
          <a:ext cx="459237" cy="19885"/>
        </a:xfrm>
        <a:custGeom>
          <a:avLst/>
          <a:gdLst/>
          <a:ahLst/>
          <a:cxnLst/>
          <a:rect l="0" t="0" r="0" b="0"/>
          <a:pathLst>
            <a:path>
              <a:moveTo>
                <a:pt x="0" y="9942"/>
              </a:moveTo>
              <a:lnTo>
                <a:pt x="45923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6342865" y="936251"/>
        <a:ext cx="22961" cy="22961"/>
      </dsp:txXfrm>
    </dsp:sp>
    <dsp:sp modelId="{A2E68C2F-2B20-483F-9739-FF08795766FD}">
      <dsp:nvSpPr>
        <dsp:cNvPr id="0" name=""/>
        <dsp:cNvSpPr/>
      </dsp:nvSpPr>
      <dsp:spPr>
        <a:xfrm>
          <a:off x="6583965" y="660708"/>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Ex. A-signal</a:t>
          </a:r>
          <a:endParaRPr lang="sv-SE" sz="1000" b="1" kern="1200" dirty="0"/>
        </a:p>
      </dsp:txBody>
      <dsp:txXfrm>
        <a:off x="6600778" y="677521"/>
        <a:ext cx="1114467" cy="540420"/>
      </dsp:txXfrm>
    </dsp:sp>
    <dsp:sp modelId="{1F03436E-6598-4505-9A5E-973121D35D01}">
      <dsp:nvSpPr>
        <dsp:cNvPr id="0" name=""/>
        <dsp:cNvSpPr/>
      </dsp:nvSpPr>
      <dsp:spPr>
        <a:xfrm rot="3310531">
          <a:off x="4344926" y="1267866"/>
          <a:ext cx="804177" cy="19885"/>
        </a:xfrm>
        <a:custGeom>
          <a:avLst/>
          <a:gdLst/>
          <a:ahLst/>
          <a:cxnLst/>
          <a:rect l="0" t="0" r="0" b="0"/>
          <a:pathLst>
            <a:path>
              <a:moveTo>
                <a:pt x="0" y="9942"/>
              </a:moveTo>
              <a:lnTo>
                <a:pt x="80417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4726911" y="1257704"/>
        <a:ext cx="40208" cy="40208"/>
      </dsp:txXfrm>
    </dsp:sp>
    <dsp:sp modelId="{C026D1AD-699A-43A8-8770-C135C914DCAA}">
      <dsp:nvSpPr>
        <dsp:cNvPr id="0" name=""/>
        <dsp:cNvSpPr/>
      </dsp:nvSpPr>
      <dsp:spPr>
        <a:xfrm>
          <a:off x="4976634" y="1320862"/>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Mekaniska signaler</a:t>
          </a:r>
          <a:endParaRPr lang="sv-SE" sz="1000" b="1" kern="1200" dirty="0"/>
        </a:p>
      </dsp:txBody>
      <dsp:txXfrm>
        <a:off x="4993447" y="1337675"/>
        <a:ext cx="1114467" cy="540420"/>
      </dsp:txXfrm>
    </dsp:sp>
    <dsp:sp modelId="{AE90AB3B-0848-4977-9B71-B971E1555E27}">
      <dsp:nvSpPr>
        <dsp:cNvPr id="0" name=""/>
        <dsp:cNvSpPr/>
      </dsp:nvSpPr>
      <dsp:spPr>
        <a:xfrm>
          <a:off x="6124728" y="1597943"/>
          <a:ext cx="459237" cy="19885"/>
        </a:xfrm>
        <a:custGeom>
          <a:avLst/>
          <a:gdLst/>
          <a:ahLst/>
          <a:cxnLst/>
          <a:rect l="0" t="0" r="0" b="0"/>
          <a:pathLst>
            <a:path>
              <a:moveTo>
                <a:pt x="0" y="9942"/>
              </a:moveTo>
              <a:lnTo>
                <a:pt x="45923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6342865" y="1596405"/>
        <a:ext cx="22961" cy="22961"/>
      </dsp:txXfrm>
    </dsp:sp>
    <dsp:sp modelId="{05025210-EB31-42F8-ACF9-D2DC72F4B88F}">
      <dsp:nvSpPr>
        <dsp:cNvPr id="0" name=""/>
        <dsp:cNvSpPr/>
      </dsp:nvSpPr>
      <dsp:spPr>
        <a:xfrm>
          <a:off x="6583965" y="1320862"/>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Ex. Semafor</a:t>
          </a:r>
          <a:endParaRPr lang="sv-SE" sz="1000" b="1" kern="1200" dirty="0"/>
        </a:p>
      </dsp:txBody>
      <dsp:txXfrm>
        <a:off x="6600778" y="1337675"/>
        <a:ext cx="1114467" cy="540420"/>
      </dsp:txXfrm>
    </dsp:sp>
    <dsp:sp modelId="{7DDC5990-002B-48A2-A75B-2AFDA7F1C3EE}">
      <dsp:nvSpPr>
        <dsp:cNvPr id="0" name=""/>
        <dsp:cNvSpPr/>
      </dsp:nvSpPr>
      <dsp:spPr>
        <a:xfrm>
          <a:off x="2910065" y="2258097"/>
          <a:ext cx="459237" cy="19885"/>
        </a:xfrm>
        <a:custGeom>
          <a:avLst/>
          <a:gdLst/>
          <a:ahLst/>
          <a:cxnLst/>
          <a:rect l="0" t="0" r="0" b="0"/>
          <a:pathLst>
            <a:path>
              <a:moveTo>
                <a:pt x="0" y="9942"/>
              </a:moveTo>
              <a:lnTo>
                <a:pt x="45923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3128203" y="2256559"/>
        <a:ext cx="22961" cy="22961"/>
      </dsp:txXfrm>
    </dsp:sp>
    <dsp:sp modelId="{4C390D3F-35A4-4261-AB93-D147051684CC}">
      <dsp:nvSpPr>
        <dsp:cNvPr id="0" name=""/>
        <dsp:cNvSpPr/>
      </dsp:nvSpPr>
      <dsp:spPr>
        <a:xfrm>
          <a:off x="3369303" y="1981016"/>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Signaltavlor</a:t>
          </a:r>
          <a:endParaRPr lang="sv-SE" sz="1000" b="1" kern="1200" dirty="0"/>
        </a:p>
      </dsp:txBody>
      <dsp:txXfrm>
        <a:off x="3386116" y="1997829"/>
        <a:ext cx="1114467" cy="540420"/>
      </dsp:txXfrm>
    </dsp:sp>
    <dsp:sp modelId="{4A67A604-0469-4DD3-8D8F-68538F463E07}">
      <dsp:nvSpPr>
        <dsp:cNvPr id="0" name=""/>
        <dsp:cNvSpPr/>
      </dsp:nvSpPr>
      <dsp:spPr>
        <a:xfrm>
          <a:off x="4517396" y="2258097"/>
          <a:ext cx="459237" cy="19885"/>
        </a:xfrm>
        <a:custGeom>
          <a:avLst/>
          <a:gdLst/>
          <a:ahLst/>
          <a:cxnLst/>
          <a:rect l="0" t="0" r="0" b="0"/>
          <a:pathLst>
            <a:path>
              <a:moveTo>
                <a:pt x="0" y="9942"/>
              </a:moveTo>
              <a:lnTo>
                <a:pt x="45923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4735534" y="2256559"/>
        <a:ext cx="22961" cy="22961"/>
      </dsp:txXfrm>
    </dsp:sp>
    <dsp:sp modelId="{A9A8AB7B-BCA0-4A70-ADB5-C8C369270F08}">
      <dsp:nvSpPr>
        <dsp:cNvPr id="0" name=""/>
        <dsp:cNvSpPr/>
      </dsp:nvSpPr>
      <dsp:spPr>
        <a:xfrm>
          <a:off x="4976634" y="1981016"/>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Består av en eller flera skyltar</a:t>
          </a:r>
          <a:endParaRPr lang="sv-SE" sz="1000" b="1" kern="1200" dirty="0"/>
        </a:p>
      </dsp:txBody>
      <dsp:txXfrm>
        <a:off x="4993447" y="1997829"/>
        <a:ext cx="1114467" cy="540420"/>
      </dsp:txXfrm>
    </dsp:sp>
    <dsp:sp modelId="{470CFF09-3EE2-4707-AD60-5EE7A858502C}">
      <dsp:nvSpPr>
        <dsp:cNvPr id="0" name=""/>
        <dsp:cNvSpPr/>
      </dsp:nvSpPr>
      <dsp:spPr>
        <a:xfrm rot="3310531">
          <a:off x="2737595" y="2588174"/>
          <a:ext cx="804177" cy="19885"/>
        </a:xfrm>
        <a:custGeom>
          <a:avLst/>
          <a:gdLst/>
          <a:ahLst/>
          <a:cxnLst/>
          <a:rect l="0" t="0" r="0" b="0"/>
          <a:pathLst>
            <a:path>
              <a:moveTo>
                <a:pt x="0" y="9942"/>
              </a:moveTo>
              <a:lnTo>
                <a:pt x="80417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3119579" y="2578012"/>
        <a:ext cx="40208" cy="40208"/>
      </dsp:txXfrm>
    </dsp:sp>
    <dsp:sp modelId="{E02C7318-48D7-4F28-837D-4B76DDF243EC}">
      <dsp:nvSpPr>
        <dsp:cNvPr id="0" name=""/>
        <dsp:cNvSpPr/>
      </dsp:nvSpPr>
      <dsp:spPr>
        <a:xfrm>
          <a:off x="3369303" y="2641170"/>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Signalredskap (handsignaler</a:t>
          </a:r>
          <a:r>
            <a:rPr lang="sv-SE" sz="1000" kern="1200" dirty="0" smtClean="0"/>
            <a:t>)</a:t>
          </a:r>
          <a:endParaRPr lang="sv-SE" sz="1000" kern="1200" dirty="0"/>
        </a:p>
      </dsp:txBody>
      <dsp:txXfrm>
        <a:off x="3386116" y="2657983"/>
        <a:ext cx="1114467" cy="540420"/>
      </dsp:txXfrm>
    </dsp:sp>
    <dsp:sp modelId="{13E1DD40-168F-4E99-864B-4887151C12B7}">
      <dsp:nvSpPr>
        <dsp:cNvPr id="0" name=""/>
        <dsp:cNvSpPr/>
      </dsp:nvSpPr>
      <dsp:spPr>
        <a:xfrm>
          <a:off x="4517396" y="2918251"/>
          <a:ext cx="459237" cy="19885"/>
        </a:xfrm>
        <a:custGeom>
          <a:avLst/>
          <a:gdLst/>
          <a:ahLst/>
          <a:cxnLst/>
          <a:rect l="0" t="0" r="0" b="0"/>
          <a:pathLst>
            <a:path>
              <a:moveTo>
                <a:pt x="0" y="9942"/>
              </a:moveTo>
              <a:lnTo>
                <a:pt x="45923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4735534" y="2916713"/>
        <a:ext cx="22961" cy="22961"/>
      </dsp:txXfrm>
    </dsp:sp>
    <dsp:sp modelId="{5E55B1D3-F276-4F40-AF70-A6595755D1D3}">
      <dsp:nvSpPr>
        <dsp:cNvPr id="0" name=""/>
        <dsp:cNvSpPr/>
      </dsp:nvSpPr>
      <dsp:spPr>
        <a:xfrm>
          <a:off x="4976634" y="2641170"/>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Handsignallykta, signalstav </a:t>
          </a:r>
          <a:r>
            <a:rPr lang="sv-SE" sz="1000" b="1" kern="1200" dirty="0" err="1" smtClean="0"/>
            <a:t>etc</a:t>
          </a:r>
          <a:r>
            <a:rPr lang="sv-SE" sz="1000" b="1" kern="1200" dirty="0" smtClean="0"/>
            <a:t>; armar</a:t>
          </a:r>
          <a:endParaRPr lang="sv-SE" sz="1000" b="1" kern="1200" dirty="0"/>
        </a:p>
      </dsp:txBody>
      <dsp:txXfrm>
        <a:off x="4993447" y="2657983"/>
        <a:ext cx="1114467" cy="540420"/>
      </dsp:txXfrm>
    </dsp:sp>
    <dsp:sp modelId="{92993FC8-D2DE-4E47-9DA5-B07BD7B70EF3}">
      <dsp:nvSpPr>
        <dsp:cNvPr id="0" name=""/>
        <dsp:cNvSpPr/>
      </dsp:nvSpPr>
      <dsp:spPr>
        <a:xfrm rot="4249260">
          <a:off x="2440736" y="2918251"/>
          <a:ext cx="1397895" cy="19885"/>
        </a:xfrm>
        <a:custGeom>
          <a:avLst/>
          <a:gdLst/>
          <a:ahLst/>
          <a:cxnLst/>
          <a:rect l="0" t="0" r="0" b="0"/>
          <a:pathLst>
            <a:path>
              <a:moveTo>
                <a:pt x="0" y="9942"/>
              </a:moveTo>
              <a:lnTo>
                <a:pt x="1397895"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3104737" y="2893246"/>
        <a:ext cx="69894" cy="69894"/>
      </dsp:txXfrm>
    </dsp:sp>
    <dsp:sp modelId="{4AC5A694-E718-4607-889D-879FC582A52B}">
      <dsp:nvSpPr>
        <dsp:cNvPr id="0" name=""/>
        <dsp:cNvSpPr/>
      </dsp:nvSpPr>
      <dsp:spPr>
        <a:xfrm>
          <a:off x="3369303" y="3301324"/>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Fordonssignalmedel</a:t>
          </a:r>
          <a:endParaRPr lang="sv-SE" sz="1000" b="1" kern="1200" dirty="0"/>
        </a:p>
      </dsp:txBody>
      <dsp:txXfrm>
        <a:off x="3386116" y="3318137"/>
        <a:ext cx="1114467" cy="540420"/>
      </dsp:txXfrm>
    </dsp:sp>
    <dsp:sp modelId="{84E4D7E7-3700-4EFB-8F76-4C7B5C3BF9B4}">
      <dsp:nvSpPr>
        <dsp:cNvPr id="0" name=""/>
        <dsp:cNvSpPr/>
      </dsp:nvSpPr>
      <dsp:spPr>
        <a:xfrm>
          <a:off x="4517396" y="3578405"/>
          <a:ext cx="459237" cy="19885"/>
        </a:xfrm>
        <a:custGeom>
          <a:avLst/>
          <a:gdLst/>
          <a:ahLst/>
          <a:cxnLst/>
          <a:rect l="0" t="0" r="0" b="0"/>
          <a:pathLst>
            <a:path>
              <a:moveTo>
                <a:pt x="0" y="9942"/>
              </a:moveTo>
              <a:lnTo>
                <a:pt x="459237"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4735534" y="3576866"/>
        <a:ext cx="22961" cy="22961"/>
      </dsp:txXfrm>
    </dsp:sp>
    <dsp:sp modelId="{24C4306D-12D1-49E8-B566-AC6F653D102C}">
      <dsp:nvSpPr>
        <dsp:cNvPr id="0" name=""/>
        <dsp:cNvSpPr/>
      </dsp:nvSpPr>
      <dsp:spPr>
        <a:xfrm>
          <a:off x="4976634" y="3301324"/>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Lyktor, skärmar etc</a:t>
          </a:r>
          <a:r>
            <a:rPr lang="sv-SE" sz="1000" kern="1200" dirty="0" smtClean="0"/>
            <a:t>.</a:t>
          </a:r>
          <a:endParaRPr lang="sv-SE" sz="1000" kern="1200" dirty="0"/>
        </a:p>
      </dsp:txBody>
      <dsp:txXfrm>
        <a:off x="4993447" y="3318137"/>
        <a:ext cx="1114467" cy="540420"/>
      </dsp:txXfrm>
    </dsp:sp>
    <dsp:sp modelId="{07C14EC5-1146-43A4-AB53-0D780954B2DF}">
      <dsp:nvSpPr>
        <dsp:cNvPr id="0" name=""/>
        <dsp:cNvSpPr/>
      </dsp:nvSpPr>
      <dsp:spPr>
        <a:xfrm rot="4099285">
          <a:off x="910753" y="3991001"/>
          <a:ext cx="1243199" cy="19885"/>
        </a:xfrm>
        <a:custGeom>
          <a:avLst/>
          <a:gdLst/>
          <a:ahLst/>
          <a:cxnLst/>
          <a:rect l="0" t="0" r="0" b="0"/>
          <a:pathLst>
            <a:path>
              <a:moveTo>
                <a:pt x="0" y="9942"/>
              </a:moveTo>
              <a:lnTo>
                <a:pt x="1243199" y="9942"/>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1501273" y="3969863"/>
        <a:ext cx="62159" cy="62159"/>
      </dsp:txXfrm>
    </dsp:sp>
    <dsp:sp modelId="{A2F9760E-0DA2-4D2A-AEDC-2BA294958CCF}">
      <dsp:nvSpPr>
        <dsp:cNvPr id="0" name=""/>
        <dsp:cNvSpPr/>
      </dsp:nvSpPr>
      <dsp:spPr>
        <a:xfrm>
          <a:off x="1761971" y="4291555"/>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Ljudsignaler</a:t>
          </a:r>
          <a:endParaRPr lang="sv-SE" sz="1000" b="1" kern="1200" dirty="0"/>
        </a:p>
      </dsp:txBody>
      <dsp:txXfrm>
        <a:off x="1778784" y="4308368"/>
        <a:ext cx="1114467" cy="540420"/>
      </dsp:txXfrm>
    </dsp:sp>
    <dsp:sp modelId="{977F1D5B-FD57-4220-9D94-0364DB8C0F40}">
      <dsp:nvSpPr>
        <dsp:cNvPr id="0" name=""/>
        <dsp:cNvSpPr/>
      </dsp:nvSpPr>
      <dsp:spPr>
        <a:xfrm rot="19457599">
          <a:off x="2856908" y="4403597"/>
          <a:ext cx="565552" cy="19885"/>
        </a:xfrm>
        <a:custGeom>
          <a:avLst/>
          <a:gdLst/>
          <a:ahLst/>
          <a:cxnLst/>
          <a:rect l="0" t="0" r="0" b="0"/>
          <a:pathLst>
            <a:path>
              <a:moveTo>
                <a:pt x="0" y="9942"/>
              </a:moveTo>
              <a:lnTo>
                <a:pt x="565552"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3125545" y="4399401"/>
        <a:ext cx="28277" cy="28277"/>
      </dsp:txXfrm>
    </dsp:sp>
    <dsp:sp modelId="{60868BEC-D753-4858-A914-D73BDBB8BDC3}">
      <dsp:nvSpPr>
        <dsp:cNvPr id="0" name=""/>
        <dsp:cNvSpPr/>
      </dsp:nvSpPr>
      <dsp:spPr>
        <a:xfrm>
          <a:off x="3369303" y="3961478"/>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Tyfon, vissla etc</a:t>
          </a:r>
          <a:r>
            <a:rPr lang="sv-SE" sz="1000" kern="1200" dirty="0" smtClean="0"/>
            <a:t>.</a:t>
          </a:r>
          <a:endParaRPr lang="sv-SE" sz="1000" kern="1200" dirty="0"/>
        </a:p>
      </dsp:txBody>
      <dsp:txXfrm>
        <a:off x="3386116" y="3978291"/>
        <a:ext cx="1114467" cy="540420"/>
      </dsp:txXfrm>
    </dsp:sp>
    <dsp:sp modelId="{E7181A3E-76D2-4CF1-863B-519E6D4E732D}">
      <dsp:nvSpPr>
        <dsp:cNvPr id="0" name=""/>
        <dsp:cNvSpPr/>
      </dsp:nvSpPr>
      <dsp:spPr>
        <a:xfrm rot="2142401">
          <a:off x="2856908" y="4733674"/>
          <a:ext cx="565552" cy="19885"/>
        </a:xfrm>
        <a:custGeom>
          <a:avLst/>
          <a:gdLst/>
          <a:ahLst/>
          <a:cxnLst/>
          <a:rect l="0" t="0" r="0" b="0"/>
          <a:pathLst>
            <a:path>
              <a:moveTo>
                <a:pt x="0" y="9942"/>
              </a:moveTo>
              <a:lnTo>
                <a:pt x="565552" y="994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v-SE" sz="500" kern="1200"/>
        </a:p>
      </dsp:txBody>
      <dsp:txXfrm>
        <a:off x="3125545" y="4729478"/>
        <a:ext cx="28277" cy="28277"/>
      </dsp:txXfrm>
    </dsp:sp>
    <dsp:sp modelId="{D08E39AE-5E95-40D1-9DB6-AD0B02866B8A}">
      <dsp:nvSpPr>
        <dsp:cNvPr id="0" name=""/>
        <dsp:cNvSpPr/>
      </dsp:nvSpPr>
      <dsp:spPr>
        <a:xfrm>
          <a:off x="3369303" y="4621632"/>
          <a:ext cx="1148093" cy="57404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sv-SE" sz="1000" b="1" kern="1200" dirty="0" smtClean="0"/>
            <a:t>Enklangsklocka etc</a:t>
          </a:r>
          <a:r>
            <a:rPr lang="sv-SE" sz="1000" kern="1200" dirty="0" smtClean="0"/>
            <a:t>.</a:t>
          </a:r>
          <a:endParaRPr lang="sv-SE" sz="1000" kern="1200" dirty="0"/>
        </a:p>
      </dsp:txBody>
      <dsp:txXfrm>
        <a:off x="3386116" y="4638445"/>
        <a:ext cx="1114467" cy="5404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59E6D8-99C8-4A9E-98C4-E7F4674DC288}" type="datetimeFigureOut">
              <a:rPr lang="sv-SE" smtClean="0"/>
              <a:t>2014-01-16</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B3F13-D7A4-4528-8AB0-FF03DA9CFD1A}" type="slidenum">
              <a:rPr lang="sv-SE" smtClean="0"/>
              <a:t>‹#›</a:t>
            </a:fld>
            <a:endParaRPr lang="sv-SE"/>
          </a:p>
        </p:txBody>
      </p:sp>
    </p:spTree>
    <p:extLst>
      <p:ext uri="{BB962C8B-B14F-4D97-AF65-F5344CB8AC3E}">
        <p14:creationId xmlns:p14="http://schemas.microsoft.com/office/powerpoint/2010/main" val="2198153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6EAB3F13-D7A4-4528-8AB0-FF03DA9CFD1A}" type="slidenum">
              <a:rPr lang="sv-SE" smtClean="0"/>
              <a:t>10</a:t>
            </a:fld>
            <a:endParaRPr lang="sv-SE"/>
          </a:p>
        </p:txBody>
      </p:sp>
    </p:spTree>
    <p:extLst>
      <p:ext uri="{BB962C8B-B14F-4D97-AF65-F5344CB8AC3E}">
        <p14:creationId xmlns:p14="http://schemas.microsoft.com/office/powerpoint/2010/main" val="4040792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smtClean="0"/>
              <a:t>Klicka här för att ändra format</a:t>
            </a:r>
            <a:endParaRPr lang="sv-SE"/>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2344391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835528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861286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10"/>
          </p:nvPr>
        </p:nvSpPr>
        <p:spPr/>
        <p:txBody>
          <a:bodyPr/>
          <a:lstStyle/>
          <a:p>
            <a:r>
              <a:rPr lang="sv-SE" dirty="0" smtClean="0"/>
              <a:t>2013-01-31</a:t>
            </a:r>
            <a:endParaRPr lang="sv-SE" dirty="0"/>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dirty="0"/>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31099" y="6356351"/>
            <a:ext cx="1711102" cy="373724"/>
          </a:xfrm>
          <a:prstGeom prst="rect">
            <a:avLst/>
          </a:prstGeom>
        </p:spPr>
      </p:pic>
    </p:spTree>
    <p:extLst>
      <p:ext uri="{BB962C8B-B14F-4D97-AF65-F5344CB8AC3E}">
        <p14:creationId xmlns:p14="http://schemas.microsoft.com/office/powerpoint/2010/main" val="3392270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smtClean="0"/>
              <a:t>Klicka här för att ändra format</a:t>
            </a:r>
            <a:endParaRPr lang="sv-SE"/>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1805725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86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291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sv-SE" smtClean="0"/>
              <a:t>2013-01-31</a:t>
            </a:r>
            <a:endParaRPr lang="sv-SE"/>
          </a:p>
        </p:txBody>
      </p:sp>
      <p:sp>
        <p:nvSpPr>
          <p:cNvPr id="6" name="Platshållare för sidfot 5"/>
          <p:cNvSpPr>
            <a:spLocks noGrp="1"/>
          </p:cNvSpPr>
          <p:nvPr>
            <p:ph type="ftr" sz="quarter" idx="11"/>
          </p:nvPr>
        </p:nvSpPr>
        <p:spPr/>
        <p:txBody>
          <a:bodyPr/>
          <a:lstStyle/>
          <a:p>
            <a:r>
              <a:rPr lang="sv-SE" smtClean="0"/>
              <a:t>MRO Säo-14, nya trafikregler för museijärnvägar</a:t>
            </a:r>
            <a:endParaRPr lang="sv-SE"/>
          </a:p>
        </p:txBody>
      </p:sp>
      <p:sp>
        <p:nvSpPr>
          <p:cNvPr id="7" name="Platshållare för bildnummer 6"/>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888518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sv-SE" smtClean="0"/>
              <a:t>2013-01-31</a:t>
            </a:r>
            <a:endParaRPr lang="sv-SE"/>
          </a:p>
        </p:txBody>
      </p:sp>
      <p:sp>
        <p:nvSpPr>
          <p:cNvPr id="8" name="Platshållare för sidfot 7"/>
          <p:cNvSpPr>
            <a:spLocks noGrp="1"/>
          </p:cNvSpPr>
          <p:nvPr>
            <p:ph type="ftr" sz="quarter" idx="11"/>
          </p:nvPr>
        </p:nvSpPr>
        <p:spPr/>
        <p:txBody>
          <a:bodyPr/>
          <a:lstStyle/>
          <a:p>
            <a:r>
              <a:rPr lang="sv-SE" smtClean="0"/>
              <a:t>MRO Säo-14, nya trafikregler för museijärnvägar</a:t>
            </a:r>
            <a:endParaRPr lang="sv-SE"/>
          </a:p>
        </p:txBody>
      </p:sp>
      <p:sp>
        <p:nvSpPr>
          <p:cNvPr id="9" name="Platshållare för bildnummer 8"/>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128889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sv-SE" smtClean="0"/>
              <a:t>2013-01-31</a:t>
            </a:r>
            <a:endParaRPr lang="sv-SE"/>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706974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2013-01-31</a:t>
            </a:r>
            <a:endParaRPr lang="sv-SE"/>
          </a:p>
        </p:txBody>
      </p:sp>
      <p:sp>
        <p:nvSpPr>
          <p:cNvPr id="3" name="Platshållare för sidfot 2"/>
          <p:cNvSpPr>
            <a:spLocks noGrp="1"/>
          </p:cNvSpPr>
          <p:nvPr>
            <p:ph type="ftr" sz="quarter" idx="11"/>
          </p:nvPr>
        </p:nvSpPr>
        <p:spPr/>
        <p:txBody>
          <a:bodyPr/>
          <a:lstStyle/>
          <a:p>
            <a:r>
              <a:rPr lang="sv-SE" smtClean="0"/>
              <a:t>MRO Säo-14, nya trafikregler för museijärnvägar</a:t>
            </a:r>
            <a:endParaRPr lang="sv-SE"/>
          </a:p>
        </p:txBody>
      </p:sp>
      <p:sp>
        <p:nvSpPr>
          <p:cNvPr id="4" name="Platshållare för bildnummer 3"/>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37934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sv-SE" smtClean="0"/>
              <a:t>2013-01-31</a:t>
            </a:r>
            <a:endParaRPr lang="sv-SE"/>
          </a:p>
        </p:txBody>
      </p:sp>
      <p:sp>
        <p:nvSpPr>
          <p:cNvPr id="6" name="Platshållare för sidfot 5"/>
          <p:cNvSpPr>
            <a:spLocks noGrp="1"/>
          </p:cNvSpPr>
          <p:nvPr>
            <p:ph type="ftr" sz="quarter" idx="11"/>
          </p:nvPr>
        </p:nvSpPr>
        <p:spPr/>
        <p:txBody>
          <a:bodyPr/>
          <a:lstStyle/>
          <a:p>
            <a:r>
              <a:rPr lang="sv-SE" smtClean="0"/>
              <a:t>MRO Säo-14, nya trafikregler för museijärnvägar</a:t>
            </a:r>
            <a:endParaRPr lang="sv-SE"/>
          </a:p>
        </p:txBody>
      </p:sp>
      <p:sp>
        <p:nvSpPr>
          <p:cNvPr id="7" name="Platshållare för bildnummer 6"/>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143938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bild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sv-SE" smtClean="0"/>
              <a:t>2013-01-31</a:t>
            </a:r>
            <a:endParaRPr lang="sv-SE"/>
          </a:p>
        </p:txBody>
      </p:sp>
      <p:sp>
        <p:nvSpPr>
          <p:cNvPr id="6" name="Platshållare för sidfot 5"/>
          <p:cNvSpPr>
            <a:spLocks noGrp="1"/>
          </p:cNvSpPr>
          <p:nvPr>
            <p:ph type="ftr" sz="quarter" idx="11"/>
          </p:nvPr>
        </p:nvSpPr>
        <p:spPr/>
        <p:txBody>
          <a:bodyPr/>
          <a:lstStyle/>
          <a:p>
            <a:r>
              <a:rPr lang="sv-SE" smtClean="0"/>
              <a:t>MRO Säo-14, nya trafikregler för museijärnvägar</a:t>
            </a:r>
            <a:endParaRPr lang="sv-SE"/>
          </a:p>
        </p:txBody>
      </p:sp>
      <p:sp>
        <p:nvSpPr>
          <p:cNvPr id="7" name="Platshållare för bildnummer 6"/>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1406694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sv-SE" smtClean="0"/>
              <a:t>2013-01-31</a:t>
            </a:r>
            <a:endParaRPr lang="sv-SE"/>
          </a:p>
        </p:txBody>
      </p:sp>
      <p:sp>
        <p:nvSpPr>
          <p:cNvPr id="5" name="Platshållare för sidfo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sv-SE" smtClean="0"/>
              <a:t>MRO Säo-14, nya trafikregler för museijärnvägar</a:t>
            </a:r>
            <a:endParaRPr lang="sv-SE"/>
          </a:p>
        </p:txBody>
      </p:sp>
      <p:sp>
        <p:nvSpPr>
          <p:cNvPr id="6" name="Platshållare för bild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BA9E12-3162-4FD5-8DDD-BE130469DC28}" type="slidenum">
              <a:rPr lang="sv-SE" smtClean="0"/>
              <a:t>‹#›</a:t>
            </a:fld>
            <a:endParaRPr lang="sv-SE"/>
          </a:p>
        </p:txBody>
      </p:sp>
    </p:spTree>
    <p:extLst>
      <p:ext uri="{BB962C8B-B14F-4D97-AF65-F5344CB8AC3E}">
        <p14:creationId xmlns:p14="http://schemas.microsoft.com/office/powerpoint/2010/main" val="2670824023"/>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412777"/>
            <a:ext cx="7772400" cy="2187674"/>
          </a:xfrm>
        </p:spPr>
        <p:txBody>
          <a:bodyPr>
            <a:normAutofit/>
          </a:bodyPr>
          <a:lstStyle/>
          <a:p>
            <a:r>
              <a:rPr lang="sv-SE" b="1" dirty="0"/>
              <a:t>MRO </a:t>
            </a:r>
            <a:r>
              <a:rPr lang="sv-SE" b="1" dirty="0" smtClean="0"/>
              <a:t>”Säo-14”</a:t>
            </a:r>
            <a:r>
              <a:rPr lang="sv-SE" dirty="0" smtClean="0"/>
              <a:t/>
            </a:r>
            <a:br>
              <a:rPr lang="sv-SE" dirty="0" smtClean="0"/>
            </a:br>
            <a:r>
              <a:rPr lang="sv-SE" dirty="0" smtClean="0"/>
              <a:t>Nya trafikregler </a:t>
            </a:r>
            <a:br>
              <a:rPr lang="sv-SE" dirty="0" smtClean="0"/>
            </a:br>
            <a:r>
              <a:rPr lang="sv-SE" sz="4000" dirty="0" smtClean="0"/>
              <a:t>för museijärnvägar med egen bana</a:t>
            </a:r>
            <a:endParaRPr lang="sv-SE" sz="4000" dirty="0"/>
          </a:p>
        </p:txBody>
      </p:sp>
      <p:sp>
        <p:nvSpPr>
          <p:cNvPr id="3" name="Underrubrik 2"/>
          <p:cNvSpPr>
            <a:spLocks noGrp="1"/>
          </p:cNvSpPr>
          <p:nvPr>
            <p:ph type="subTitle" idx="1"/>
          </p:nvPr>
        </p:nvSpPr>
        <p:spPr/>
        <p:txBody>
          <a:bodyPr/>
          <a:lstStyle/>
          <a:p>
            <a:r>
              <a:rPr lang="sv-SE" dirty="0" smtClean="0"/>
              <a:t>Presentation</a:t>
            </a:r>
            <a:br>
              <a:rPr lang="sv-SE" dirty="0" smtClean="0"/>
            </a:br>
            <a:r>
              <a:rPr lang="sv-SE" dirty="0" smtClean="0"/>
              <a:t>för MRO säkerhetsseminarium</a:t>
            </a:r>
            <a:br>
              <a:rPr lang="sv-SE" dirty="0" smtClean="0"/>
            </a:br>
            <a:r>
              <a:rPr lang="sv-SE" dirty="0" smtClean="0"/>
              <a:t>2014-01-19</a:t>
            </a:r>
            <a:endParaRPr lang="sv-SE" dirty="0"/>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1</a:t>
            </a:fld>
            <a:endParaRPr lang="sv-SE"/>
          </a:p>
        </p:txBody>
      </p:sp>
      <p:pic>
        <p:nvPicPr>
          <p:cNvPr id="7" name="Bildobjekt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062" y="404664"/>
            <a:ext cx="2967206" cy="648072"/>
          </a:xfrm>
          <a:prstGeom prst="rect">
            <a:avLst/>
          </a:prstGeom>
        </p:spPr>
      </p:pic>
    </p:spTree>
    <p:extLst>
      <p:ext uri="{BB962C8B-B14F-4D97-AF65-F5344CB8AC3E}">
        <p14:creationId xmlns:p14="http://schemas.microsoft.com/office/powerpoint/2010/main" val="1310290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3200" dirty="0" smtClean="0"/>
              <a:t>Indelning, del A och B</a:t>
            </a:r>
            <a:endParaRPr lang="sv-SE" dirty="0"/>
          </a:p>
        </p:txBody>
      </p:sp>
      <p:sp>
        <p:nvSpPr>
          <p:cNvPr id="4" name="Platshållare för innehåll 3"/>
          <p:cNvSpPr>
            <a:spLocks noGrp="1"/>
          </p:cNvSpPr>
          <p:nvPr>
            <p:ph sz="half" idx="1"/>
          </p:nvPr>
        </p:nvSpPr>
        <p:spPr>
          <a:xfrm>
            <a:off x="457200" y="1053435"/>
            <a:ext cx="4038600" cy="5066949"/>
          </a:xfrm>
        </p:spPr>
        <p:txBody>
          <a:bodyPr>
            <a:normAutofit/>
          </a:bodyPr>
          <a:lstStyle/>
          <a:p>
            <a:pPr marL="514350" indent="-514350">
              <a:buFont typeface="+mj-lt"/>
              <a:buAutoNum type="arabicPeriod"/>
            </a:pPr>
            <a:r>
              <a:rPr lang="sv-SE" sz="2000" dirty="0" smtClean="0"/>
              <a:t>Anvisningar, termer och förklaringar</a:t>
            </a:r>
          </a:p>
          <a:p>
            <a:pPr marL="514350" indent="-514350">
              <a:buFont typeface="+mj-lt"/>
              <a:buAutoNum type="arabicPeriod"/>
            </a:pPr>
            <a:r>
              <a:rPr lang="sv-SE" sz="2000" dirty="0" smtClean="0"/>
              <a:t>Signalbestämmelser</a:t>
            </a:r>
          </a:p>
          <a:p>
            <a:pPr marL="514350" indent="-514350">
              <a:buFont typeface="+mj-lt"/>
              <a:buAutoNum type="arabicPeriod"/>
            </a:pPr>
            <a:r>
              <a:rPr lang="sv-SE" sz="2000" dirty="0" smtClean="0"/>
              <a:t>Säkerhetsbestämmelser, allmänt</a:t>
            </a:r>
          </a:p>
          <a:p>
            <a:pPr marL="514350" indent="-514350">
              <a:buFont typeface="+mj-lt"/>
              <a:buAutoNum type="arabicPeriod"/>
            </a:pPr>
            <a:r>
              <a:rPr lang="sv-SE" sz="2000" dirty="0" smtClean="0"/>
              <a:t>Spåranläggningen</a:t>
            </a:r>
          </a:p>
          <a:p>
            <a:pPr marL="514350" indent="-514350">
              <a:buFont typeface="+mj-lt"/>
              <a:buAutoNum type="arabicPeriod"/>
            </a:pPr>
            <a:r>
              <a:rPr lang="sv-SE" sz="2000" dirty="0" smtClean="0"/>
              <a:t>Ledning och övervakning av trafikverksamheter</a:t>
            </a:r>
          </a:p>
          <a:p>
            <a:pPr marL="514350" indent="-514350">
              <a:buFont typeface="+mj-lt"/>
              <a:buAutoNum type="arabicPeriod"/>
            </a:pPr>
            <a:r>
              <a:rPr lang="sv-SE" sz="2000" dirty="0" smtClean="0"/>
              <a:t>Fordon</a:t>
            </a:r>
          </a:p>
          <a:p>
            <a:pPr marL="514350" indent="-514350">
              <a:buFont typeface="+mj-lt"/>
              <a:buAutoNum type="arabicPeriod"/>
            </a:pPr>
            <a:r>
              <a:rPr lang="sv-SE" sz="2000" dirty="0" smtClean="0"/>
              <a:t>Tågsätt, fordonssätt</a:t>
            </a:r>
          </a:p>
          <a:p>
            <a:pPr marL="514350" indent="-514350">
              <a:buFont typeface="+mj-lt"/>
              <a:buAutoNum type="arabicPeriod"/>
            </a:pPr>
            <a:r>
              <a:rPr lang="sv-SE" sz="2000" dirty="0" smtClean="0"/>
              <a:t>Rörelseformer</a:t>
            </a:r>
          </a:p>
          <a:p>
            <a:pPr marL="514350" indent="-514350">
              <a:buFont typeface="+mj-lt"/>
              <a:buAutoNum type="arabicPeriod"/>
            </a:pPr>
            <a:r>
              <a:rPr lang="sv-SE" sz="2000" dirty="0" smtClean="0"/>
              <a:t>Trafikverksameter</a:t>
            </a:r>
          </a:p>
          <a:p>
            <a:pPr marL="514350" indent="-514350">
              <a:buFont typeface="+mj-lt"/>
              <a:buAutoNum type="arabicPeriod"/>
            </a:pPr>
            <a:r>
              <a:rPr lang="sv-SE" sz="2000" dirty="0" smtClean="0"/>
              <a:t>Missöden</a:t>
            </a:r>
            <a:endParaRPr lang="sv-SE" sz="2000" dirty="0"/>
          </a:p>
        </p:txBody>
      </p:sp>
      <p:sp>
        <p:nvSpPr>
          <p:cNvPr id="5" name="Platshållare för innehåll 4"/>
          <p:cNvSpPr>
            <a:spLocks noGrp="1"/>
          </p:cNvSpPr>
          <p:nvPr>
            <p:ph sz="half" idx="2"/>
          </p:nvPr>
        </p:nvSpPr>
        <p:spPr>
          <a:xfrm>
            <a:off x="4648200" y="1052736"/>
            <a:ext cx="4038600" cy="5073427"/>
          </a:xfrm>
        </p:spPr>
        <p:txBody>
          <a:bodyPr>
            <a:normAutofit/>
          </a:bodyPr>
          <a:lstStyle/>
          <a:p>
            <a:pPr marL="514350" indent="-514350">
              <a:buFont typeface="+mj-lt"/>
              <a:buAutoNum type="arabicPeriod" startAt="11"/>
            </a:pPr>
            <a:r>
              <a:rPr lang="sv-SE" sz="2000" dirty="0" smtClean="0"/>
              <a:t>(Reserv)</a:t>
            </a:r>
            <a:br>
              <a:rPr lang="sv-SE" sz="2000" dirty="0" smtClean="0"/>
            </a:br>
            <a:endParaRPr lang="sv-SE" sz="2000" dirty="0" smtClean="0"/>
          </a:p>
          <a:p>
            <a:pPr marL="514350" indent="-514350">
              <a:buFont typeface="+mj-lt"/>
              <a:buAutoNum type="arabicPeriod" startAt="11"/>
            </a:pPr>
            <a:r>
              <a:rPr lang="sv-SE" sz="2000" dirty="0" smtClean="0"/>
              <a:t>(Reserv)</a:t>
            </a:r>
          </a:p>
          <a:p>
            <a:pPr marL="514350" indent="-514350">
              <a:buFont typeface="+mj-lt"/>
              <a:buAutoNum type="arabicPeriod" startAt="11"/>
            </a:pPr>
            <a:r>
              <a:rPr lang="sv-SE" sz="2000" dirty="0" smtClean="0"/>
              <a:t>Säkerhetsbestämmelser, allmänt</a:t>
            </a:r>
          </a:p>
          <a:p>
            <a:pPr marL="514350" indent="-514350">
              <a:buFont typeface="+mj-lt"/>
              <a:buAutoNum type="arabicPeriod" startAt="11"/>
            </a:pPr>
            <a:r>
              <a:rPr lang="sv-SE" sz="2000" dirty="0" smtClean="0"/>
              <a:t>Spåranläggningen</a:t>
            </a:r>
          </a:p>
          <a:p>
            <a:pPr marL="514350" indent="-514350">
              <a:buFont typeface="+mj-lt"/>
              <a:buAutoNum type="arabicPeriod" startAt="11"/>
            </a:pPr>
            <a:r>
              <a:rPr lang="sv-SE" sz="2000" dirty="0" smtClean="0"/>
              <a:t>Ledning och övervakning av trafikverksamheter</a:t>
            </a:r>
          </a:p>
          <a:p>
            <a:pPr marL="514350" indent="-514350">
              <a:buFont typeface="+mj-lt"/>
              <a:buAutoNum type="arabicPeriod" startAt="11"/>
            </a:pPr>
            <a:r>
              <a:rPr lang="sv-SE" sz="2000" dirty="0" smtClean="0"/>
              <a:t>Fordon</a:t>
            </a:r>
          </a:p>
          <a:p>
            <a:pPr marL="514350" indent="-514350">
              <a:buFont typeface="+mj-lt"/>
              <a:buAutoNum type="arabicPeriod" startAt="11"/>
            </a:pPr>
            <a:r>
              <a:rPr lang="sv-SE" sz="2000" dirty="0" smtClean="0"/>
              <a:t>(Reserv)</a:t>
            </a:r>
          </a:p>
          <a:p>
            <a:pPr marL="514350" indent="-514350">
              <a:buFont typeface="+mj-lt"/>
              <a:buAutoNum type="arabicPeriod" startAt="11"/>
            </a:pPr>
            <a:r>
              <a:rPr lang="sv-SE" sz="2000" dirty="0" smtClean="0"/>
              <a:t>Rörelseformer</a:t>
            </a:r>
          </a:p>
          <a:p>
            <a:pPr marL="514350" indent="-514350">
              <a:buFont typeface="+mj-lt"/>
              <a:buAutoNum type="arabicPeriod" startAt="11"/>
            </a:pPr>
            <a:r>
              <a:rPr lang="sv-SE" sz="2000" dirty="0" smtClean="0"/>
              <a:t>Trafikverksamheter</a:t>
            </a:r>
          </a:p>
          <a:p>
            <a:pPr marL="514350" indent="-514350">
              <a:buFont typeface="+mj-lt"/>
              <a:buAutoNum type="arabicPeriod" startAt="11"/>
            </a:pPr>
            <a:r>
              <a:rPr lang="sv-SE" sz="2000" dirty="0" smtClean="0"/>
              <a:t>Missöden</a:t>
            </a:r>
            <a:endParaRPr lang="sv-SE" sz="2000" dirty="0"/>
          </a:p>
        </p:txBody>
      </p:sp>
      <p:sp>
        <p:nvSpPr>
          <p:cNvPr id="3" name="Platshållare för datum 2"/>
          <p:cNvSpPr>
            <a:spLocks noGrp="1"/>
          </p:cNvSpPr>
          <p:nvPr>
            <p:ph type="dt" sz="half" idx="10"/>
          </p:nvPr>
        </p:nvSpPr>
        <p:spPr/>
        <p:txBody>
          <a:bodyPr/>
          <a:lstStyle/>
          <a:p>
            <a:r>
              <a:rPr lang="sv-SE" dirty="0"/>
              <a:t>2013-10-05</a:t>
            </a:r>
          </a:p>
        </p:txBody>
      </p:sp>
      <p:sp>
        <p:nvSpPr>
          <p:cNvPr id="6" name="Platshållare för sidfot 5"/>
          <p:cNvSpPr>
            <a:spLocks noGrp="1"/>
          </p:cNvSpPr>
          <p:nvPr>
            <p:ph type="ftr" sz="quarter" idx="11"/>
          </p:nvPr>
        </p:nvSpPr>
        <p:spPr/>
        <p:txBody>
          <a:bodyPr/>
          <a:lstStyle/>
          <a:p>
            <a:r>
              <a:rPr lang="sv-SE" smtClean="0"/>
              <a:t>MRO Säo-14, nya trafikregler för museijärnvägar</a:t>
            </a:r>
            <a:endParaRPr lang="sv-SE"/>
          </a:p>
        </p:txBody>
      </p:sp>
      <p:sp>
        <p:nvSpPr>
          <p:cNvPr id="7" name="Platshållare för bildnummer 6"/>
          <p:cNvSpPr>
            <a:spLocks noGrp="1"/>
          </p:cNvSpPr>
          <p:nvPr>
            <p:ph type="sldNum" sz="quarter" idx="12"/>
          </p:nvPr>
        </p:nvSpPr>
        <p:spPr/>
        <p:txBody>
          <a:bodyPr/>
          <a:lstStyle/>
          <a:p>
            <a:fld id="{E5BA9E12-3162-4FD5-8DDD-BE130469DC28}" type="slidenum">
              <a:rPr lang="sv-SE" smtClean="0"/>
              <a:t>10</a:t>
            </a:fld>
            <a:endParaRPr lang="sv-SE" dirty="0"/>
          </a:p>
        </p:txBody>
      </p:sp>
    </p:spTree>
    <p:extLst>
      <p:ext uri="{BB962C8B-B14F-4D97-AF65-F5344CB8AC3E}">
        <p14:creationId xmlns:p14="http://schemas.microsoft.com/office/powerpoint/2010/main" val="323669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3600" dirty="0" smtClean="0"/>
              <a:t>Termer som fått ändrad innebörd</a:t>
            </a:r>
            <a:endParaRPr lang="sv-SE" sz="3600" dirty="0"/>
          </a:p>
        </p:txBody>
      </p:sp>
      <p:sp>
        <p:nvSpPr>
          <p:cNvPr id="3" name="Platshållare för innehåll 2"/>
          <p:cNvSpPr>
            <a:spLocks noGrp="1"/>
          </p:cNvSpPr>
          <p:nvPr>
            <p:ph idx="1"/>
          </p:nvPr>
        </p:nvSpPr>
        <p:spPr>
          <a:xfrm>
            <a:off x="457200" y="1124744"/>
            <a:ext cx="8229600" cy="5001419"/>
          </a:xfrm>
        </p:spPr>
        <p:txBody>
          <a:bodyPr>
            <a:normAutofit fontScale="92500" lnSpcReduction="10000"/>
          </a:bodyPr>
          <a:lstStyle/>
          <a:p>
            <a:r>
              <a:rPr lang="sv-SE" sz="3000" dirty="0" smtClean="0"/>
              <a:t>Linjen: Banan utanför stationernas gränser (tidigare de bevakade stationernas gränser)</a:t>
            </a:r>
          </a:p>
          <a:p>
            <a:r>
              <a:rPr lang="sv-SE" sz="3000" dirty="0" smtClean="0"/>
              <a:t>Småfordon: Andra fordon än tågfordon</a:t>
            </a:r>
            <a:r>
              <a:rPr lang="sv-SE" sz="3000" dirty="0"/>
              <a:t/>
            </a:r>
            <a:br>
              <a:rPr lang="sv-SE" sz="3000" dirty="0"/>
            </a:br>
            <a:r>
              <a:rPr lang="sv-SE" sz="3000" dirty="0" smtClean="0"/>
              <a:t>(tidigare gemensam benämning på A-, B- och C-fordon)</a:t>
            </a:r>
          </a:p>
          <a:p>
            <a:r>
              <a:rPr lang="sv-SE" sz="3000" dirty="0" smtClean="0"/>
              <a:t>Möte: Bestämmelserna om när möte anses föreligga har förenklats och flyttats från förklaringsdelen</a:t>
            </a:r>
          </a:p>
          <a:p>
            <a:r>
              <a:rPr lang="sv-SE" sz="3000" dirty="0" err="1" smtClean="0"/>
              <a:t>Vägvakt</a:t>
            </a:r>
            <a:r>
              <a:rPr lang="sv-SE" sz="3000" dirty="0" smtClean="0"/>
              <a:t>: innefattar nu även det tidigare ”vakt vid vägkorsning”, dvs vakt vid korsning med felaktig vägskyddsanläggning</a:t>
            </a:r>
          </a:p>
          <a:p>
            <a:r>
              <a:rPr lang="sv-SE" sz="3000" dirty="0" smtClean="0"/>
              <a:t>Växlingsledare: Person som deltar i och ansvarar för genomförandet av en växling. (tidigare ingen klar åtskillnad mellan växlingsledare och signalgivare)</a:t>
            </a:r>
          </a:p>
          <a:p>
            <a:endParaRPr lang="sv-SE" sz="3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11</a:t>
            </a:fld>
            <a:endParaRPr lang="sv-SE"/>
          </a:p>
        </p:txBody>
      </p:sp>
    </p:spTree>
    <p:extLst>
      <p:ext uri="{BB962C8B-B14F-4D97-AF65-F5344CB8AC3E}">
        <p14:creationId xmlns:p14="http://schemas.microsoft.com/office/powerpoint/2010/main" val="3107700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Utmönstrade termer</a:t>
            </a:r>
            <a:endParaRPr lang="sv-SE" dirty="0"/>
          </a:p>
        </p:txBody>
      </p:sp>
      <p:sp>
        <p:nvSpPr>
          <p:cNvPr id="3" name="Platshållare för innehåll 2"/>
          <p:cNvSpPr>
            <a:spLocks noGrp="1"/>
          </p:cNvSpPr>
          <p:nvPr>
            <p:ph idx="1"/>
          </p:nvPr>
        </p:nvSpPr>
        <p:spPr/>
        <p:txBody>
          <a:bodyPr>
            <a:normAutofit/>
          </a:bodyPr>
          <a:lstStyle/>
          <a:p>
            <a:r>
              <a:rPr lang="sv-SE" sz="3000" dirty="0" smtClean="0"/>
              <a:t>Tågpersonal</a:t>
            </a:r>
            <a:br>
              <a:rPr lang="sv-SE" sz="3000" dirty="0" smtClean="0"/>
            </a:br>
            <a:r>
              <a:rPr lang="sv-SE" sz="3000" dirty="0" smtClean="0"/>
              <a:t>(ersätts när det gäller ordergivning av ”förare och </a:t>
            </a:r>
            <a:r>
              <a:rPr lang="sv-SE" sz="3000" dirty="0" err="1" smtClean="0"/>
              <a:t>tbfh</a:t>
            </a:r>
            <a:r>
              <a:rPr lang="sv-SE" sz="3000" dirty="0" smtClean="0"/>
              <a:t>”)</a:t>
            </a:r>
          </a:p>
          <a:p>
            <a:r>
              <a:rPr lang="sv-SE" sz="3000" dirty="0" smtClean="0"/>
              <a:t>A-fordon, B-fordon, C-fordon</a:t>
            </a:r>
            <a:br>
              <a:rPr lang="sv-SE" sz="3000" dirty="0" smtClean="0"/>
            </a:br>
            <a:r>
              <a:rPr lang="sv-SE" sz="3000" dirty="0" smtClean="0"/>
              <a:t>(men kvar är A-</a:t>
            </a:r>
            <a:r>
              <a:rPr lang="sv-SE" sz="3000" dirty="0" err="1" smtClean="0"/>
              <a:t>fordonsfärd</a:t>
            </a:r>
            <a:r>
              <a:rPr lang="sv-SE" sz="3000" dirty="0" smtClean="0"/>
              <a:t>, B-</a:t>
            </a:r>
            <a:r>
              <a:rPr lang="sv-SE" sz="3000" dirty="0" err="1" smtClean="0"/>
              <a:t>fordonsfärd</a:t>
            </a:r>
            <a:r>
              <a:rPr lang="sv-SE" sz="3000" dirty="0" smtClean="0"/>
              <a:t> och C-</a:t>
            </a:r>
            <a:r>
              <a:rPr lang="sv-SE" sz="3000" dirty="0" err="1" smtClean="0"/>
              <a:t>fordonsfärd</a:t>
            </a:r>
            <a:r>
              <a:rPr lang="sv-SE" sz="3000" dirty="0" smtClean="0"/>
              <a:t>)</a:t>
            </a:r>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12</a:t>
            </a:fld>
            <a:endParaRPr lang="sv-SE" dirty="0"/>
          </a:p>
        </p:txBody>
      </p:sp>
    </p:spTree>
    <p:extLst>
      <p:ext uri="{BB962C8B-B14F-4D97-AF65-F5344CB8AC3E}">
        <p14:creationId xmlns:p14="http://schemas.microsoft.com/office/powerpoint/2010/main" val="3202057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Namnändrade termer</a:t>
            </a:r>
            <a:endParaRPr lang="sv-SE" dirty="0"/>
          </a:p>
        </p:txBody>
      </p:sp>
      <p:sp>
        <p:nvSpPr>
          <p:cNvPr id="3" name="Platshållare för innehåll 2"/>
          <p:cNvSpPr>
            <a:spLocks noGrp="1"/>
          </p:cNvSpPr>
          <p:nvPr>
            <p:ph idx="1"/>
          </p:nvPr>
        </p:nvSpPr>
        <p:spPr>
          <a:xfrm>
            <a:off x="628650" y="1690689"/>
            <a:ext cx="7886700" cy="4351338"/>
          </a:xfrm>
        </p:spPr>
        <p:txBody>
          <a:bodyPr>
            <a:normAutofit/>
          </a:bodyPr>
          <a:lstStyle/>
          <a:p>
            <a:r>
              <a:rPr lang="sv-SE" sz="3000" dirty="0"/>
              <a:t>Stationssträcka → Bevakningssträcka</a:t>
            </a:r>
          </a:p>
          <a:p>
            <a:r>
              <a:rPr lang="sv-SE" sz="3000" dirty="0"/>
              <a:t>Vägkorsning → Plankorsning</a:t>
            </a:r>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13</a:t>
            </a:fld>
            <a:endParaRPr lang="sv-SE" dirty="0"/>
          </a:p>
        </p:txBody>
      </p:sp>
    </p:spTree>
    <p:extLst>
      <p:ext uri="{BB962C8B-B14F-4D97-AF65-F5344CB8AC3E}">
        <p14:creationId xmlns:p14="http://schemas.microsoft.com/office/powerpoint/2010/main" val="289733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rmAutofit/>
          </a:bodyPr>
          <a:lstStyle/>
          <a:p>
            <a:r>
              <a:rPr lang="sv-SE" sz="2800" dirty="0" smtClean="0"/>
              <a:t>Termernas ursprung (1)</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4156425543"/>
              </p:ext>
            </p:extLst>
          </p:nvPr>
        </p:nvGraphicFramePr>
        <p:xfrm>
          <a:off x="457200" y="908720"/>
          <a:ext cx="8229600" cy="533908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algn="ctr"/>
                      <a:r>
                        <a:rPr lang="sv-SE" sz="1400" dirty="0" smtClean="0"/>
                        <a:t>JTF</a:t>
                      </a:r>
                      <a:endParaRPr lang="sv-SE" sz="1400" dirty="0"/>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station, stationsgräns</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solidFill>
                            <a:schemeClr val="tx1"/>
                          </a:solidFill>
                        </a:rPr>
                        <a:t>linjen</a:t>
                      </a:r>
                      <a:endParaRPr lang="sv-SE" sz="1400" dirty="0">
                        <a:solidFill>
                          <a:schemeClr val="tx1"/>
                        </a:solidFill>
                      </a:endParaRPr>
                    </a:p>
                  </a:txBody>
                  <a:tcPr/>
                </a:tc>
                <a:tc>
                  <a:txBody>
                    <a:bodyPr/>
                    <a:lstStyle/>
                    <a:p>
                      <a:pPr algn="ctr"/>
                      <a:r>
                        <a:rPr lang="sv-SE" sz="1400" dirty="0" smtClean="0">
                          <a:solidFill>
                            <a:schemeClr val="tx1"/>
                          </a:solidFill>
                        </a:rPr>
                        <a:t>x</a:t>
                      </a:r>
                      <a:endParaRPr lang="sv-SE" sz="1400" dirty="0">
                        <a:solidFill>
                          <a:schemeClr val="tx1"/>
                        </a:solidFill>
                      </a:endParaRPr>
                    </a:p>
                  </a:txBody>
                  <a:tcPr/>
                </a:tc>
                <a:tc>
                  <a:txBody>
                    <a:bodyPr/>
                    <a:lstStyle/>
                    <a:p>
                      <a:pPr algn="ctr"/>
                      <a:r>
                        <a:rPr lang="sv-SE" sz="1400" dirty="0" smtClean="0">
                          <a:solidFill>
                            <a:schemeClr val="tx1"/>
                          </a:solidFill>
                        </a:rPr>
                        <a:t>x</a:t>
                      </a:r>
                      <a:endParaRPr lang="sv-SE" sz="1400" dirty="0">
                        <a:solidFill>
                          <a:schemeClr val="tx1"/>
                        </a:solidFill>
                      </a:endParaRPr>
                    </a:p>
                  </a:txBody>
                  <a:tcPr/>
                </a:tc>
                <a:tc>
                  <a:txBody>
                    <a:bodyPr/>
                    <a:lstStyle/>
                    <a:p>
                      <a:pPr algn="ctr"/>
                      <a:r>
                        <a:rPr lang="sv-SE" sz="1400" dirty="0" smtClean="0">
                          <a:solidFill>
                            <a:schemeClr val="tx1"/>
                          </a:solidFill>
                        </a:rPr>
                        <a:t>-</a:t>
                      </a:r>
                      <a:endParaRPr lang="sv-SE" sz="1400" dirty="0">
                        <a:solidFill>
                          <a:schemeClr val="tx1"/>
                        </a:solidFill>
                      </a:endParaRPr>
                    </a:p>
                  </a:txBody>
                  <a:tcPr/>
                </a:tc>
              </a:tr>
              <a:tr h="370840">
                <a:tc>
                  <a:txBody>
                    <a:bodyPr/>
                    <a:lstStyle/>
                    <a:p>
                      <a:r>
                        <a:rPr lang="sv-SE" sz="1400" dirty="0" smtClean="0"/>
                        <a:t>trafikplats, lastplats</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tågspår, huvudtågspår, sidotågspår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sidospår</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förreglad växel</a:t>
                      </a:r>
                      <a:r>
                        <a:rPr lang="sv-SE" sz="1400" baseline="0" dirty="0" smtClean="0"/>
                        <a:t> eller spårspärr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avkortad</a:t>
                      </a:r>
                      <a:r>
                        <a:rPr lang="sv-SE" sz="1400" baseline="0" dirty="0" smtClean="0"/>
                        <a:t> tågväg</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före</a:t>
                      </a:r>
                      <a:r>
                        <a:rPr lang="sv-SE" sz="1400" baseline="0" dirty="0" smtClean="0"/>
                        <a:t> -92</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plankorsning</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tidtabellsboken del A</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spårfordon, fordon, arbetsredskap</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tågfordon, småfordon,</a:t>
                      </a:r>
                      <a:r>
                        <a:rPr lang="sv-SE" sz="1400" baseline="0" dirty="0" smtClean="0"/>
                        <a:t> dragfordon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tågsätt, tåg, växlingssätt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fordonssätt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bl>
          </a:graphicData>
        </a:graphic>
      </p:graphicFrame>
      <p:sp>
        <p:nvSpPr>
          <p:cNvPr id="3" name="Platshållare för datum 2"/>
          <p:cNvSpPr>
            <a:spLocks noGrp="1"/>
          </p:cNvSpPr>
          <p:nvPr>
            <p:ph type="dt" sz="half" idx="10"/>
          </p:nvPr>
        </p:nvSpPr>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14</a:t>
            </a:fld>
            <a:endParaRPr lang="sv-SE"/>
          </a:p>
        </p:txBody>
      </p:sp>
    </p:spTree>
    <p:extLst>
      <p:ext uri="{BB962C8B-B14F-4D97-AF65-F5344CB8AC3E}">
        <p14:creationId xmlns:p14="http://schemas.microsoft.com/office/powerpoint/2010/main" val="23248670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18058"/>
          </a:xfrm>
        </p:spPr>
        <p:txBody>
          <a:bodyPr>
            <a:noAutofit/>
          </a:bodyPr>
          <a:lstStyle/>
          <a:p>
            <a:r>
              <a:rPr lang="sv-SE" sz="2800" dirty="0" smtClean="0"/>
              <a:t>Termernas ursprung (2)</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632442019"/>
              </p:ext>
            </p:extLst>
          </p:nvPr>
        </p:nvGraphicFramePr>
        <p:xfrm>
          <a:off x="457200" y="836712"/>
          <a:ext cx="8229600" cy="548640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v-SE" sz="1400" dirty="0" smtClean="0"/>
                        <a:t>JTF, BV/TRI</a:t>
                      </a:r>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tågvikt, bromsvikt</a:t>
                      </a:r>
                      <a:endParaRPr lang="sv-SE" sz="1400" b="1"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lastaxel, bromsaxel</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bromstal</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lokalbevakad station, stängd station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fjärrbevakad station</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63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400" kern="1200" dirty="0" smtClean="0">
                          <a:solidFill>
                            <a:schemeClr val="dk1"/>
                          </a:solidFill>
                          <a:latin typeface="+mn-lt"/>
                          <a:ea typeface="+mn-ea"/>
                          <a:cs typeface="+mn-cs"/>
                        </a:rPr>
                        <a:t>tågklarerare, lokaltågklarerare, fjärrtågklarerare</a:t>
                      </a:r>
                    </a:p>
                    <a:p>
                      <a:endParaRPr lang="sv-SE" sz="1400" kern="1200" dirty="0">
                        <a:solidFill>
                          <a:schemeClr val="dk1"/>
                        </a:solidFill>
                        <a:latin typeface="+mn-lt"/>
                        <a:ea typeface="+mn-ea"/>
                        <a:cs typeface="+mn-cs"/>
                      </a:endParaRPr>
                    </a:p>
                  </a:txBody>
                  <a:tcPr/>
                </a:tc>
                <a:tc>
                  <a:txBody>
                    <a:bodyPr/>
                    <a:lstStyle/>
                    <a:p>
                      <a:pPr algn="ctr"/>
                      <a:r>
                        <a:rPr lang="sv-SE" sz="1400" kern="1200" dirty="0" smtClean="0">
                          <a:solidFill>
                            <a:schemeClr val="dk1"/>
                          </a:solidFill>
                          <a:latin typeface="+mn-lt"/>
                          <a:ea typeface="+mn-ea"/>
                          <a:cs typeface="+mn-cs"/>
                        </a:rPr>
                        <a:t>x</a:t>
                      </a:r>
                      <a:endParaRPr lang="sv-SE" sz="1400" kern="1200" dirty="0">
                        <a:solidFill>
                          <a:schemeClr val="dk1"/>
                        </a:solidFill>
                        <a:latin typeface="+mn-lt"/>
                        <a:ea typeface="+mn-ea"/>
                        <a:cs typeface="+mn-cs"/>
                      </a:endParaRPr>
                    </a:p>
                  </a:txBody>
                  <a:tcPr/>
                </a:tc>
                <a:tc>
                  <a:txBody>
                    <a:bodyPr/>
                    <a:lstStyle/>
                    <a:p>
                      <a:pPr algn="ctr"/>
                      <a:r>
                        <a:rPr lang="sv-SE" sz="1400" kern="1200" dirty="0" smtClean="0">
                          <a:solidFill>
                            <a:schemeClr val="dk1"/>
                          </a:solidFill>
                          <a:latin typeface="+mn-lt"/>
                          <a:ea typeface="+mn-ea"/>
                          <a:cs typeface="+mn-cs"/>
                        </a:rPr>
                        <a:t>x</a:t>
                      </a:r>
                      <a:endParaRPr lang="sv-SE" sz="1400" kern="1200" dirty="0">
                        <a:solidFill>
                          <a:schemeClr val="dk1"/>
                        </a:solidFill>
                        <a:latin typeface="+mn-lt"/>
                        <a:ea typeface="+mn-ea"/>
                        <a:cs typeface="+mn-cs"/>
                      </a:endParaRPr>
                    </a:p>
                  </a:txBody>
                  <a:tcPr/>
                </a:tc>
                <a:tc>
                  <a:txBody>
                    <a:bodyPr/>
                    <a:lstStyle/>
                    <a:p>
                      <a:pPr algn="ctr"/>
                      <a:r>
                        <a:rPr lang="sv-SE" sz="1400" kern="1200" dirty="0" smtClean="0">
                          <a:solidFill>
                            <a:schemeClr val="dk1"/>
                          </a:solidFill>
                          <a:latin typeface="+mn-lt"/>
                          <a:ea typeface="+mn-ea"/>
                          <a:cs typeface="+mn-cs"/>
                        </a:rPr>
                        <a:t>-</a:t>
                      </a:r>
                      <a:endParaRPr lang="sv-SE" sz="1400" kern="1200" dirty="0">
                        <a:solidFill>
                          <a:schemeClr val="dk1"/>
                        </a:solidFill>
                        <a:latin typeface="+mn-lt"/>
                        <a:ea typeface="+mn-ea"/>
                        <a:cs typeface="+mn-cs"/>
                      </a:endParaRPr>
                    </a:p>
                  </a:txBody>
                  <a:tcPr/>
                </a:tc>
              </a:tr>
              <a:tr h="370840">
                <a:tc>
                  <a:txBody>
                    <a:bodyPr/>
                    <a:lstStyle/>
                    <a:p>
                      <a:r>
                        <a:rPr lang="sv-SE" sz="1400" dirty="0" smtClean="0"/>
                        <a:t>obevakad</a:t>
                      </a:r>
                      <a:r>
                        <a:rPr lang="sv-SE" sz="1400" baseline="0" dirty="0" smtClean="0"/>
                        <a:t> station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obevakad slutstation,</a:t>
                      </a:r>
                      <a:r>
                        <a:rPr lang="sv-SE" sz="1400" baseline="0" dirty="0" smtClean="0"/>
                        <a:t> obevakad utgångsstation, obevakad vändst.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bevakningssträcka</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enkelövervakad bev.str., dubbelövervakad bev.str.,</a:t>
                      </a:r>
                      <a:r>
                        <a:rPr lang="sv-SE" sz="1400" baseline="0" dirty="0" smtClean="0"/>
                        <a:t> stängd bev.str.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reservering (av en bevakningssträcka)</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tåganmälan</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avspärrning</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bl>
          </a:graphicData>
        </a:graphic>
      </p:graphicFrame>
      <p:sp>
        <p:nvSpPr>
          <p:cNvPr id="3" name="Platshållare för datum 2"/>
          <p:cNvSpPr>
            <a:spLocks noGrp="1"/>
          </p:cNvSpPr>
          <p:nvPr>
            <p:ph type="dt" sz="half" idx="10"/>
          </p:nvPr>
        </p:nvSpPr>
        <p:spPr>
          <a:xfrm>
            <a:off x="422176" y="6356350"/>
            <a:ext cx="2133600" cy="365125"/>
          </a:xfrm>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15</a:t>
            </a:fld>
            <a:endParaRPr lang="sv-SE"/>
          </a:p>
        </p:txBody>
      </p:sp>
    </p:spTree>
    <p:extLst>
      <p:ext uri="{BB962C8B-B14F-4D97-AF65-F5344CB8AC3E}">
        <p14:creationId xmlns:p14="http://schemas.microsoft.com/office/powerpoint/2010/main" val="21007607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smtClean="0"/>
              <a:t>Termernas ursprung (3)</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1352746219"/>
              </p:ext>
            </p:extLst>
          </p:nvPr>
        </p:nvGraphicFramePr>
        <p:xfrm>
          <a:off x="457200" y="1052513"/>
          <a:ext cx="8229600" cy="511556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v-SE" sz="1400" dirty="0" smtClean="0"/>
                        <a:t>JTF</a:t>
                      </a:r>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hinderanmälan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beläggningsjournal</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S-order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veckoorder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före</a:t>
                      </a:r>
                      <a:r>
                        <a:rPr lang="sv-SE" sz="1400" baseline="0" dirty="0" smtClean="0"/>
                        <a:t> -96</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kontrollstation,</a:t>
                      </a:r>
                      <a:r>
                        <a:rPr lang="sv-SE" sz="1400" baseline="0" dirty="0" smtClean="0"/>
                        <a:t> ordergivningsstation, ordergivande station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solidFill>
                            <a:schemeClr val="tx1"/>
                          </a:solidFill>
                        </a:rPr>
                        <a:t>möte</a:t>
                      </a:r>
                      <a:endParaRPr lang="sv-SE" sz="1400" dirty="0">
                        <a:solidFill>
                          <a:schemeClr val="tx1"/>
                        </a:solidFill>
                      </a:endParaRPr>
                    </a:p>
                  </a:txBody>
                  <a:tcPr/>
                </a:tc>
                <a:tc>
                  <a:txBody>
                    <a:bodyPr/>
                    <a:lstStyle/>
                    <a:p>
                      <a:pPr algn="ctr"/>
                      <a:r>
                        <a:rPr lang="sv-SE" sz="1400" dirty="0" smtClean="0">
                          <a:solidFill>
                            <a:schemeClr val="tx1"/>
                          </a:solidFill>
                        </a:rPr>
                        <a:t>1)</a:t>
                      </a:r>
                      <a:endParaRPr lang="sv-SE" sz="1400" dirty="0">
                        <a:solidFill>
                          <a:schemeClr val="tx1"/>
                        </a:solidFill>
                      </a:endParaRPr>
                    </a:p>
                  </a:txBody>
                  <a:tcPr/>
                </a:tc>
                <a:tc>
                  <a:txBody>
                    <a:bodyPr/>
                    <a:lstStyle/>
                    <a:p>
                      <a:pPr algn="ctr"/>
                      <a:r>
                        <a:rPr lang="sv-SE" sz="1400" dirty="0" smtClean="0">
                          <a:solidFill>
                            <a:schemeClr val="tx1"/>
                          </a:solidFill>
                        </a:rPr>
                        <a:t>1)</a:t>
                      </a:r>
                      <a:endParaRPr lang="sv-SE" sz="1400" dirty="0">
                        <a:solidFill>
                          <a:schemeClr val="tx1"/>
                        </a:solidFill>
                      </a:endParaRPr>
                    </a:p>
                  </a:txBody>
                  <a:tcPr/>
                </a:tc>
                <a:tc>
                  <a:txBody>
                    <a:bodyPr/>
                    <a:lstStyle/>
                    <a:p>
                      <a:pPr algn="ctr"/>
                      <a:r>
                        <a:rPr lang="sv-SE" sz="1400" dirty="0" smtClean="0">
                          <a:solidFill>
                            <a:schemeClr val="tx1"/>
                          </a:solidFill>
                        </a:rPr>
                        <a:t>x</a:t>
                      </a:r>
                      <a:endParaRPr lang="sv-SE" sz="1400" dirty="0">
                        <a:solidFill>
                          <a:schemeClr val="tx1"/>
                        </a:solidFill>
                      </a:endParaRPr>
                    </a:p>
                  </a:txBody>
                  <a:tcPr/>
                </a:tc>
              </a:tr>
              <a:tr h="370840">
                <a:tc>
                  <a:txBody>
                    <a:bodyPr/>
                    <a:lstStyle/>
                    <a:p>
                      <a:r>
                        <a:rPr lang="sv-SE" sz="1400" dirty="0" smtClean="0"/>
                        <a:t>bandisposition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huvudtillsyningsman </a:t>
                      </a:r>
                      <a:r>
                        <a:rPr lang="sv-SE" sz="1200" dirty="0" smtClean="0"/>
                        <a:t>(för bandisposition)</a:t>
                      </a:r>
                      <a:endParaRPr lang="sv-SE" sz="12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säkrad</a:t>
                      </a:r>
                      <a:r>
                        <a:rPr lang="sv-SE" sz="1400" baseline="0" dirty="0" smtClean="0"/>
                        <a:t> rörelse, siktrörelse, hel siktfart, halv siktfart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banans sth, permanent hastighetsnedsättning, tillfällig hastighetsnedsättning,</a:t>
                      </a:r>
                      <a:r>
                        <a:rPr lang="sv-SE" sz="1400" baseline="0" dirty="0" smtClean="0"/>
                        <a:t> gällande sth</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tågsättets sth</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200" dirty="0" smtClean="0"/>
                        <a:t>1) = </a:t>
                      </a:r>
                      <a:r>
                        <a:rPr lang="sv-SE" sz="1200" baseline="0" dirty="0" smtClean="0"/>
                        <a:t>Termförklaring som är utformad som den för </a:t>
                      </a:r>
                      <a:r>
                        <a:rPr lang="sv-SE" sz="1200" i="1" baseline="0" dirty="0" smtClean="0"/>
                        <a:t>k-möte</a:t>
                      </a:r>
                      <a:r>
                        <a:rPr lang="sv-SE" sz="1200" baseline="0" dirty="0" smtClean="0"/>
                        <a:t> i SJ/BV säo och JTF.</a:t>
                      </a:r>
                      <a:endParaRPr lang="sv-SE" sz="1200" dirty="0"/>
                    </a:p>
                  </a:txBody>
                  <a:tcPr/>
                </a:tc>
                <a:tc>
                  <a:txBody>
                    <a:bodyPr/>
                    <a:lstStyle/>
                    <a:p>
                      <a:pPr algn="ctr"/>
                      <a:endParaRPr lang="sv-SE" sz="1400" dirty="0"/>
                    </a:p>
                  </a:txBody>
                  <a:tcPr/>
                </a:tc>
                <a:tc>
                  <a:txBody>
                    <a:bodyPr/>
                    <a:lstStyle/>
                    <a:p>
                      <a:pPr algn="ctr"/>
                      <a:endParaRPr lang="sv-SE" sz="1400" dirty="0"/>
                    </a:p>
                  </a:txBody>
                  <a:tcPr/>
                </a:tc>
                <a:tc>
                  <a:txBody>
                    <a:bodyPr/>
                    <a:lstStyle/>
                    <a:p>
                      <a:pPr algn="ctr"/>
                      <a:endParaRPr lang="sv-SE" sz="1400" dirty="0"/>
                    </a:p>
                  </a:txBody>
                  <a:tcPr/>
                </a:tc>
              </a:tr>
            </a:tbl>
          </a:graphicData>
        </a:graphic>
      </p:graphicFrame>
      <p:sp>
        <p:nvSpPr>
          <p:cNvPr id="3" name="Platshållare för datum 2"/>
          <p:cNvSpPr>
            <a:spLocks noGrp="1"/>
          </p:cNvSpPr>
          <p:nvPr>
            <p:ph type="dt" sz="half" idx="10"/>
          </p:nvPr>
        </p:nvSpPr>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16</a:t>
            </a:fld>
            <a:endParaRPr lang="sv-SE"/>
          </a:p>
        </p:txBody>
      </p:sp>
    </p:spTree>
    <p:extLst>
      <p:ext uri="{BB962C8B-B14F-4D97-AF65-F5344CB8AC3E}">
        <p14:creationId xmlns:p14="http://schemas.microsoft.com/office/powerpoint/2010/main" val="3579504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smtClean="0"/>
              <a:t>Termernas ursprung (4)</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2878182806"/>
              </p:ext>
            </p:extLst>
          </p:nvPr>
        </p:nvGraphicFramePr>
        <p:xfrm>
          <a:off x="457200" y="1052513"/>
          <a:ext cx="8229600" cy="496824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v-SE" sz="1400" dirty="0" smtClean="0"/>
                        <a:t>JTF</a:t>
                      </a:r>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trafikverksamhet, tågfärd, tåg</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växling</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vagnuttagning, A-fordonsfärd, A-arbete</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B-arbete, </a:t>
                      </a:r>
                      <a:r>
                        <a:rPr lang="sv-SE" sz="1400" baseline="0" dirty="0" smtClean="0"/>
                        <a:t>B-fordonsfärd, C-fordonsfärd</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lokpersonal,</a:t>
                      </a:r>
                      <a:r>
                        <a:rPr lang="sv-SE" sz="1400" baseline="0" dirty="0" smtClean="0"/>
                        <a:t> förarbiträde, tågbefälhavare</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före -73</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växlingsledare</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tillsyningsman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bromsare</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starttillstånd (för annan</a:t>
                      </a:r>
                      <a:r>
                        <a:rPr lang="sv-SE" sz="1400" baseline="0" dirty="0" smtClean="0"/>
                        <a:t> trafikverksamhet än tågfärd)</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avgångstillstånd</a:t>
                      </a:r>
                      <a:r>
                        <a:rPr lang="sv-SE" sz="1400" baseline="0" dirty="0" smtClean="0"/>
                        <a:t> (till tåg)</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tjänstetidtabell, tillfällig</a:t>
                      </a:r>
                      <a:r>
                        <a:rPr lang="sv-SE" sz="1400" baseline="0" dirty="0" smtClean="0"/>
                        <a:t> tdt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planenlig tdt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bl>
          </a:graphicData>
        </a:graphic>
      </p:graphicFrame>
      <p:sp>
        <p:nvSpPr>
          <p:cNvPr id="3" name="Platshållare för datum 2"/>
          <p:cNvSpPr>
            <a:spLocks noGrp="1"/>
          </p:cNvSpPr>
          <p:nvPr>
            <p:ph type="dt" sz="half" idx="10"/>
          </p:nvPr>
        </p:nvSpPr>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17</a:t>
            </a:fld>
            <a:endParaRPr lang="sv-SE"/>
          </a:p>
        </p:txBody>
      </p:sp>
    </p:spTree>
    <p:extLst>
      <p:ext uri="{BB962C8B-B14F-4D97-AF65-F5344CB8AC3E}">
        <p14:creationId xmlns:p14="http://schemas.microsoft.com/office/powerpoint/2010/main" val="2931529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smtClean="0"/>
              <a:t>Termernas ursprung (5)</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4047394692"/>
              </p:ext>
            </p:extLst>
          </p:nvPr>
        </p:nvGraphicFramePr>
        <p:xfrm>
          <a:off x="457200" y="1052513"/>
          <a:ext cx="8229600" cy="237236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v-SE" sz="1400" dirty="0" smtClean="0"/>
                        <a:t>JTF</a:t>
                      </a:r>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fast uppehåll, behovsuppehåll</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tågväg</a:t>
                      </a:r>
                      <a:r>
                        <a:rPr lang="sv-SE" sz="1400" baseline="0" dirty="0" smtClean="0"/>
                        <a:t> (för visst tåg), infartstågväg, utfartstågväg</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före -94</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huvudtågväg, sidotågväg</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färdplan (för vagnuttagning, A-fordonsfärd)</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arbetsplan (för A-arbete)</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bl>
          </a:graphicData>
        </a:graphic>
      </p:graphicFrame>
      <p:sp>
        <p:nvSpPr>
          <p:cNvPr id="3" name="Platshållare för datum 2"/>
          <p:cNvSpPr>
            <a:spLocks noGrp="1"/>
          </p:cNvSpPr>
          <p:nvPr>
            <p:ph type="dt" sz="half" idx="10"/>
          </p:nvPr>
        </p:nvSpPr>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18</a:t>
            </a:fld>
            <a:endParaRPr lang="sv-SE"/>
          </a:p>
        </p:txBody>
      </p:sp>
    </p:spTree>
    <p:extLst>
      <p:ext uri="{BB962C8B-B14F-4D97-AF65-F5344CB8AC3E}">
        <p14:creationId xmlns:p14="http://schemas.microsoft.com/office/powerpoint/2010/main" val="2369116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Läs del C först!</a:t>
            </a:r>
            <a:endParaRPr lang="sv-SE" dirty="0"/>
          </a:p>
        </p:txBody>
      </p:sp>
      <p:sp>
        <p:nvSpPr>
          <p:cNvPr id="3" name="Platshållare för innehåll 2"/>
          <p:cNvSpPr>
            <a:spLocks noGrp="1"/>
          </p:cNvSpPr>
          <p:nvPr>
            <p:ph idx="1"/>
          </p:nvPr>
        </p:nvSpPr>
        <p:spPr/>
        <p:txBody>
          <a:bodyPr/>
          <a:lstStyle/>
          <a:p>
            <a:r>
              <a:rPr lang="sv-SE" sz="2800" dirty="0" smtClean="0"/>
              <a:t>Innehåller anvisningar för järnvägens anpassning</a:t>
            </a:r>
            <a:endParaRPr lang="sv-SE" dirty="0" smtClean="0"/>
          </a:p>
          <a:p>
            <a:pPr lvl="1"/>
            <a:r>
              <a:rPr lang="sv-SE" sz="2500" dirty="0" smtClean="0"/>
              <a:t>Avsnitt 21: Tillämpningsanvisningar</a:t>
            </a:r>
          </a:p>
          <a:p>
            <a:pPr lvl="1"/>
            <a:r>
              <a:rPr lang="sv-SE" sz="2500" dirty="0" smtClean="0"/>
              <a:t>Avsnitt 22: Förslag till S-blanketter</a:t>
            </a:r>
          </a:p>
          <a:p>
            <a:pPr lvl="1"/>
            <a:r>
              <a:rPr lang="sv-SE" sz="2500" dirty="0" smtClean="0"/>
              <a:t>Avsnitt 23: Anvisningar för beläggningsjournal </a:t>
            </a:r>
            <a:br>
              <a:rPr lang="sv-SE" sz="2500" dirty="0" smtClean="0"/>
            </a:br>
            <a:r>
              <a:rPr lang="sv-SE" sz="2500" dirty="0" smtClean="0"/>
              <a:t>(bl.a. tam-bok)</a:t>
            </a:r>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19</a:t>
            </a:fld>
            <a:endParaRPr lang="sv-SE" dirty="0"/>
          </a:p>
        </p:txBody>
      </p:sp>
    </p:spTree>
    <p:extLst>
      <p:ext uri="{BB962C8B-B14F-4D97-AF65-F5344CB8AC3E}">
        <p14:creationId xmlns:p14="http://schemas.microsoft.com/office/powerpoint/2010/main" val="378801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Arbetet har …</a:t>
            </a:r>
            <a:endParaRPr lang="sv-SE" dirty="0"/>
          </a:p>
        </p:txBody>
      </p:sp>
      <p:sp>
        <p:nvSpPr>
          <p:cNvPr id="3" name="Platshållare för innehåll 2"/>
          <p:cNvSpPr>
            <a:spLocks noGrp="1"/>
          </p:cNvSpPr>
          <p:nvPr>
            <p:ph idx="1"/>
          </p:nvPr>
        </p:nvSpPr>
        <p:spPr/>
        <p:txBody>
          <a:bodyPr/>
          <a:lstStyle/>
          <a:p>
            <a:r>
              <a:rPr lang="sv-SE" dirty="0" smtClean="0"/>
              <a:t>pågått i över 10 år</a:t>
            </a:r>
          </a:p>
          <a:p>
            <a:r>
              <a:rPr lang="sv-SE" dirty="0" smtClean="0"/>
              <a:t>utförts av en arbetsgrupp, som bestått av</a:t>
            </a:r>
          </a:p>
          <a:p>
            <a:pPr lvl="1"/>
            <a:r>
              <a:rPr lang="sv-SE" dirty="0" smtClean="0"/>
              <a:t>Björn </a:t>
            </a:r>
            <a:r>
              <a:rPr lang="sv-SE" dirty="0" err="1" smtClean="0"/>
              <a:t>Perneborn</a:t>
            </a:r>
            <a:r>
              <a:rPr lang="sv-SE" dirty="0" smtClean="0"/>
              <a:t> (ULJ/</a:t>
            </a:r>
            <a:r>
              <a:rPr lang="sv-SE" dirty="0" err="1" smtClean="0"/>
              <a:t>SkLJ</a:t>
            </a:r>
            <a:r>
              <a:rPr lang="sv-SE" dirty="0" smtClean="0"/>
              <a:t>), sammankallande</a:t>
            </a:r>
          </a:p>
          <a:p>
            <a:pPr lvl="1"/>
            <a:r>
              <a:rPr lang="sv-SE" dirty="0" smtClean="0"/>
              <a:t>Lars-Gunnar </a:t>
            </a:r>
            <a:r>
              <a:rPr lang="sv-SE" dirty="0" err="1" smtClean="0"/>
              <a:t>Branås</a:t>
            </a:r>
            <a:r>
              <a:rPr lang="sv-SE" dirty="0" smtClean="0"/>
              <a:t> (</a:t>
            </a:r>
            <a:r>
              <a:rPr lang="sv-SE" dirty="0" err="1" smtClean="0"/>
              <a:t>SkJ</a:t>
            </a:r>
            <a:r>
              <a:rPr lang="sv-SE" dirty="0" smtClean="0"/>
              <a:t>)</a:t>
            </a:r>
          </a:p>
          <a:p>
            <a:pPr lvl="1"/>
            <a:r>
              <a:rPr lang="sv-SE" dirty="0" smtClean="0"/>
              <a:t>Christer </a:t>
            </a:r>
            <a:r>
              <a:rPr lang="sv-SE" dirty="0" err="1" smtClean="0"/>
              <a:t>Bringemark</a:t>
            </a:r>
            <a:r>
              <a:rPr lang="sv-SE" dirty="0" smtClean="0"/>
              <a:t> (JTJ)</a:t>
            </a:r>
          </a:p>
          <a:p>
            <a:pPr lvl="1"/>
            <a:r>
              <a:rPr lang="sv-SE" dirty="0" smtClean="0"/>
              <a:t>Christer Malm (</a:t>
            </a:r>
            <a:r>
              <a:rPr lang="sv-SE" dirty="0" err="1" smtClean="0"/>
              <a:t>ÖSlJ</a:t>
            </a:r>
            <a:r>
              <a:rPr lang="sv-SE" dirty="0" smtClean="0"/>
              <a:t>)</a:t>
            </a:r>
          </a:p>
          <a:p>
            <a:pPr lvl="1"/>
            <a:r>
              <a:rPr lang="sv-SE" dirty="0" smtClean="0"/>
              <a:t>Fredrik Olsson (</a:t>
            </a:r>
            <a:r>
              <a:rPr lang="sv-SE" dirty="0" err="1" smtClean="0"/>
              <a:t>SkLJ</a:t>
            </a:r>
            <a:r>
              <a:rPr lang="sv-SE" dirty="0" smtClean="0"/>
              <a:t>)</a:t>
            </a:r>
          </a:p>
          <a:p>
            <a:pPr lvl="1"/>
            <a:r>
              <a:rPr lang="sv-SE" dirty="0" smtClean="0"/>
              <a:t>Ulf Pålsson (</a:t>
            </a:r>
            <a:r>
              <a:rPr lang="sv-SE" dirty="0" err="1" smtClean="0"/>
              <a:t>ÖSlJ</a:t>
            </a:r>
            <a:r>
              <a:rPr lang="sv-SE" dirty="0" smtClean="0"/>
              <a:t>)</a:t>
            </a:r>
          </a:p>
          <a:p>
            <a:r>
              <a:rPr lang="sv-SE" dirty="0" smtClean="0"/>
              <a:t>regelbundet redovisats vid MRO:s föreningsmöten</a:t>
            </a:r>
          </a:p>
          <a:p>
            <a:r>
              <a:rPr lang="sv-SE" dirty="0" smtClean="0"/>
              <a:t>inspirerats av ”stora banans” arbete med BV/TRI (</a:t>
            </a:r>
            <a:r>
              <a:rPr lang="sv-SE" dirty="0" smtClean="0">
                <a:sym typeface="Wingdings" pitchFamily="2" charset="2"/>
              </a:rPr>
              <a:t> JTF), </a:t>
            </a:r>
            <a:br>
              <a:rPr lang="sv-SE" dirty="0" smtClean="0">
                <a:sym typeface="Wingdings" pitchFamily="2" charset="2"/>
              </a:rPr>
            </a:br>
            <a:r>
              <a:rPr lang="sv-SE" dirty="0" smtClean="0">
                <a:sym typeface="Wingdings" pitchFamily="2" charset="2"/>
              </a:rPr>
              <a:t>men behållit många principer och terminologi från MRO säo-82 och från SJ/BV säo-59, -73, -79, -94.</a:t>
            </a:r>
            <a:endParaRPr lang="sv-SE" dirty="0" smtClean="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pPr/>
              <a:t>2</a:t>
            </a:fld>
            <a:endParaRPr lang="sv-SE" dirty="0"/>
          </a:p>
        </p:txBody>
      </p:sp>
    </p:spTree>
    <p:extLst>
      <p:ext uri="{BB962C8B-B14F-4D97-AF65-F5344CB8AC3E}">
        <p14:creationId xmlns:p14="http://schemas.microsoft.com/office/powerpoint/2010/main" val="3899535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smtClean="0"/>
              <a:t>Avdelning C </a:t>
            </a:r>
            <a:r>
              <a:rPr lang="sv-SE" sz="2800" i="1" dirty="0" smtClean="0"/>
              <a:t>Anvisningar för järnvägen</a:t>
            </a:r>
            <a:endParaRPr lang="sv-SE" sz="2800" dirty="0"/>
          </a:p>
        </p:txBody>
      </p:sp>
      <p:sp>
        <p:nvSpPr>
          <p:cNvPr id="3" name="Platshållare för innehåll 2"/>
          <p:cNvSpPr>
            <a:spLocks noGrp="1"/>
          </p:cNvSpPr>
          <p:nvPr>
            <p:ph idx="1"/>
          </p:nvPr>
        </p:nvSpPr>
        <p:spPr>
          <a:xfrm>
            <a:off x="457200" y="908720"/>
            <a:ext cx="8229600" cy="5217443"/>
          </a:xfrm>
        </p:spPr>
        <p:txBody>
          <a:bodyPr>
            <a:normAutofit lnSpcReduction="10000"/>
          </a:bodyPr>
          <a:lstStyle/>
          <a:p>
            <a:pPr marL="0" indent="0">
              <a:buNone/>
            </a:pPr>
            <a:r>
              <a:rPr lang="sv-SE" sz="1800" dirty="0" smtClean="0"/>
              <a:t>Avsn. 21 </a:t>
            </a:r>
            <a:r>
              <a:rPr lang="sv-SE" sz="1800" i="1" dirty="0" smtClean="0"/>
              <a:t>Anvisningar för järnvägen om tillämpningen av MRO säo</a:t>
            </a:r>
            <a:endParaRPr lang="sv-SE" sz="1800" i="1" dirty="0"/>
          </a:p>
          <a:p>
            <a:r>
              <a:rPr lang="sv-SE" sz="1800" dirty="0" smtClean="0"/>
              <a:t>Pkt 9. </a:t>
            </a:r>
          </a:p>
          <a:p>
            <a:pPr lvl="1"/>
            <a:r>
              <a:rPr lang="sv-SE" dirty="0" smtClean="0"/>
              <a:t>Lista med exempel på företeelser och bestämmelser som järnvägen kan välja bort.</a:t>
            </a:r>
          </a:p>
          <a:p>
            <a:pPr lvl="2"/>
            <a:r>
              <a:rPr lang="sv-SE" sz="1600" dirty="0" smtClean="0"/>
              <a:t>Hastighetsbegränsning utan signalering</a:t>
            </a:r>
          </a:p>
          <a:p>
            <a:pPr lvl="2"/>
            <a:r>
              <a:rPr lang="sv-SE" sz="1600" dirty="0" smtClean="0"/>
              <a:t>Fjärrbevakade stationer</a:t>
            </a:r>
          </a:p>
          <a:p>
            <a:pPr lvl="2"/>
            <a:r>
              <a:rPr lang="sv-SE" sz="1600" dirty="0" smtClean="0"/>
              <a:t>Enkelövervakade bevakningssträckor</a:t>
            </a:r>
          </a:p>
          <a:p>
            <a:pPr lvl="2"/>
            <a:r>
              <a:rPr lang="sv-SE" sz="1600" dirty="0" smtClean="0"/>
              <a:t>Beläggningsjournal i form av beläggningsblad eller grafisk beläggningsplan</a:t>
            </a:r>
          </a:p>
          <a:p>
            <a:pPr lvl="2"/>
            <a:r>
              <a:rPr lang="sv-SE" sz="1600" dirty="0" smtClean="0"/>
              <a:t>Bandisposition</a:t>
            </a:r>
          </a:p>
          <a:p>
            <a:pPr lvl="2"/>
            <a:r>
              <a:rPr lang="sv-SE" sz="1600" dirty="0" smtClean="0"/>
              <a:t>Trafikering med alla stationer obevakade och ”</a:t>
            </a:r>
            <a:r>
              <a:rPr lang="sv-SE" sz="1600" dirty="0" err="1" smtClean="0"/>
              <a:t>hemtågledare</a:t>
            </a:r>
            <a:r>
              <a:rPr lang="sv-SE" sz="1600" dirty="0" smtClean="0"/>
              <a:t>”</a:t>
            </a:r>
          </a:p>
          <a:p>
            <a:pPr lvl="2"/>
            <a:r>
              <a:rPr lang="sv-SE" sz="1600" dirty="0" smtClean="0"/>
              <a:t>B-</a:t>
            </a:r>
            <a:r>
              <a:rPr lang="sv-SE" sz="1600" dirty="0" err="1" smtClean="0"/>
              <a:t>fordonsfärd</a:t>
            </a:r>
            <a:endParaRPr lang="sv-SE" sz="1600" dirty="0" smtClean="0"/>
          </a:p>
          <a:p>
            <a:pPr lvl="2"/>
            <a:r>
              <a:rPr lang="sv-SE" sz="1600" dirty="0" smtClean="0"/>
              <a:t>C-</a:t>
            </a:r>
            <a:r>
              <a:rPr lang="sv-SE" sz="1600" dirty="0" err="1" smtClean="0"/>
              <a:t>fordonsfärd</a:t>
            </a:r>
            <a:endParaRPr lang="sv-SE" sz="1600" dirty="0" smtClean="0"/>
          </a:p>
          <a:p>
            <a:pPr lvl="2"/>
            <a:r>
              <a:rPr lang="sv-SE" sz="1600" dirty="0" smtClean="0"/>
              <a:t>Signalmedel som inte förekommer vid järnvägen</a:t>
            </a:r>
          </a:p>
          <a:p>
            <a:pPr lvl="2"/>
            <a:r>
              <a:rPr lang="sv-SE" sz="1600" dirty="0" smtClean="0"/>
              <a:t>Bestämmelser om inre infartssignal och inre utfartssignal</a:t>
            </a:r>
          </a:p>
          <a:p>
            <a:pPr lvl="1"/>
            <a:r>
              <a:rPr lang="sv-SE" dirty="0" smtClean="0"/>
              <a:t>Om </a:t>
            </a:r>
            <a:r>
              <a:rPr lang="sv-SE" i="1" dirty="0" smtClean="0"/>
              <a:t>fjärrbevakade stationer</a:t>
            </a:r>
            <a:r>
              <a:rPr lang="sv-SE" dirty="0" smtClean="0"/>
              <a:t> inte används, kan termerna </a:t>
            </a:r>
            <a:r>
              <a:rPr lang="sv-SE" i="1" dirty="0" smtClean="0"/>
              <a:t>tkl</a:t>
            </a:r>
            <a:r>
              <a:rPr lang="sv-SE" dirty="0" smtClean="0"/>
              <a:t> och </a:t>
            </a:r>
            <a:r>
              <a:rPr lang="sv-SE" i="1" dirty="0" smtClean="0"/>
              <a:t>bevakad station </a:t>
            </a:r>
            <a:r>
              <a:rPr lang="sv-SE" dirty="0" smtClean="0"/>
              <a:t>användas i stället för </a:t>
            </a:r>
            <a:r>
              <a:rPr lang="sv-SE" i="1" dirty="0" smtClean="0"/>
              <a:t>ltkl</a:t>
            </a:r>
            <a:r>
              <a:rPr lang="sv-SE" dirty="0" smtClean="0"/>
              <a:t> och </a:t>
            </a:r>
            <a:r>
              <a:rPr lang="sv-SE" i="1" dirty="0" smtClean="0"/>
              <a:t>lokalbevakad station</a:t>
            </a:r>
            <a:r>
              <a:rPr lang="sv-SE" dirty="0" smtClean="0"/>
              <a:t>. Om </a:t>
            </a:r>
            <a:r>
              <a:rPr lang="sv-SE" i="1" dirty="0" smtClean="0"/>
              <a:t>inre infsi</a:t>
            </a:r>
            <a:r>
              <a:rPr lang="sv-SE" dirty="0"/>
              <a:t> </a:t>
            </a:r>
            <a:r>
              <a:rPr lang="sv-SE" dirty="0" smtClean="0"/>
              <a:t>eller </a:t>
            </a:r>
            <a:r>
              <a:rPr lang="sv-SE" i="1" dirty="0" smtClean="0"/>
              <a:t>inre utfsi</a:t>
            </a:r>
            <a:r>
              <a:rPr lang="sv-SE" dirty="0" smtClean="0"/>
              <a:t> inte förekommer, kan termen </a:t>
            </a:r>
            <a:r>
              <a:rPr lang="sv-SE" i="1" dirty="0" smtClean="0"/>
              <a:t>infsi</a:t>
            </a:r>
            <a:r>
              <a:rPr lang="sv-SE" dirty="0" smtClean="0"/>
              <a:t> resp. </a:t>
            </a:r>
            <a:r>
              <a:rPr lang="sv-SE" i="1" dirty="0" smtClean="0"/>
              <a:t>utfsi</a:t>
            </a:r>
            <a:r>
              <a:rPr lang="sv-SE" dirty="0" smtClean="0"/>
              <a:t> användas där MRO Säo anger </a:t>
            </a:r>
            <a:r>
              <a:rPr lang="sv-SE" i="1" dirty="0" smtClean="0"/>
              <a:t>yttre infsi</a:t>
            </a:r>
            <a:r>
              <a:rPr lang="sv-SE" dirty="0" smtClean="0"/>
              <a:t> resp. </a:t>
            </a:r>
            <a:r>
              <a:rPr lang="sv-SE" i="1" dirty="0" smtClean="0"/>
              <a:t>yttre utfsi</a:t>
            </a:r>
            <a:r>
              <a:rPr lang="sv-SE" dirty="0" smtClean="0"/>
              <a:t>.</a:t>
            </a:r>
          </a:p>
          <a:p>
            <a:pPr lvl="1"/>
            <a:r>
              <a:rPr lang="sv-SE" dirty="0" smtClean="0"/>
              <a:t>Regel om att </a:t>
            </a:r>
            <a:r>
              <a:rPr lang="sv-SE" i="1" dirty="0" smtClean="0"/>
              <a:t>trafikering med alla stationer obevakade</a:t>
            </a:r>
            <a:r>
              <a:rPr lang="sv-SE" dirty="0" smtClean="0"/>
              <a:t> inte kan användas vid järnvägen, om </a:t>
            </a:r>
            <a:r>
              <a:rPr lang="sv-SE" i="1" dirty="0" smtClean="0"/>
              <a:t>fjärrbevakade station(er)</a:t>
            </a:r>
            <a:r>
              <a:rPr lang="sv-SE" dirty="0" smtClean="0"/>
              <a:t> eller </a:t>
            </a:r>
            <a:r>
              <a:rPr lang="sv-SE" i="1" dirty="0" smtClean="0"/>
              <a:t>bandisposition</a:t>
            </a:r>
            <a:r>
              <a:rPr lang="sv-SE" dirty="0" smtClean="0"/>
              <a:t> används.</a:t>
            </a:r>
          </a:p>
        </p:txBody>
      </p:sp>
      <p:sp>
        <p:nvSpPr>
          <p:cNvPr id="4" name="Platshållare för datum 3"/>
          <p:cNvSpPr>
            <a:spLocks noGrp="1"/>
          </p:cNvSpPr>
          <p:nvPr>
            <p:ph type="dt" sz="half" idx="10"/>
          </p:nvPr>
        </p:nvSpPr>
        <p:spPr/>
        <p:txBody>
          <a:bodyPr/>
          <a:lstStyle/>
          <a:p>
            <a:r>
              <a:rPr lang="sv-SE" dirty="0">
                <a:solidFill>
                  <a:prstClr val="black">
                    <a:tint val="75000"/>
                  </a:prstClr>
                </a:solidFill>
              </a:rPr>
              <a:t>2013-10-05</a:t>
            </a:r>
          </a:p>
        </p:txBody>
      </p:sp>
      <p:sp>
        <p:nvSpPr>
          <p:cNvPr id="5" name="Platshållare för sidfot 4"/>
          <p:cNvSpPr>
            <a:spLocks noGrp="1"/>
          </p:cNvSpPr>
          <p:nvPr>
            <p:ph type="ftr" sz="quarter" idx="11"/>
          </p:nvPr>
        </p:nvSpPr>
        <p:spPr/>
        <p:txBody>
          <a:bodyPr/>
          <a:lstStyle/>
          <a:p>
            <a:r>
              <a:rPr lang="sv-SE" smtClean="0">
                <a:solidFill>
                  <a:prstClr val="black">
                    <a:tint val="75000"/>
                  </a:prstClr>
                </a:solidFill>
              </a:rPr>
              <a:t>MRO Säo-14, nya trafikregler för museijärnvägar</a:t>
            </a:r>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E5BA9E12-3162-4FD5-8DDD-BE130469DC28}" type="slidenum">
              <a:rPr lang="sv-SE" smtClean="0">
                <a:solidFill>
                  <a:prstClr val="black">
                    <a:tint val="75000"/>
                  </a:prstClr>
                </a:solidFill>
              </a:rPr>
              <a:pPr/>
              <a:t>20</a:t>
            </a:fld>
            <a:endParaRPr lang="sv-SE" dirty="0">
              <a:solidFill>
                <a:prstClr val="black">
                  <a:tint val="75000"/>
                </a:prstClr>
              </a:solidFill>
            </a:endParaRPr>
          </a:p>
        </p:txBody>
      </p:sp>
    </p:spTree>
    <p:extLst>
      <p:ext uri="{BB962C8B-B14F-4D97-AF65-F5344CB8AC3E}">
        <p14:creationId xmlns:p14="http://schemas.microsoft.com/office/powerpoint/2010/main" val="3153730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600" dirty="0" smtClean="0"/>
              <a:t>Avdelning C </a:t>
            </a:r>
            <a:r>
              <a:rPr lang="sv-SE" sz="3600" i="1" dirty="0" smtClean="0"/>
              <a:t>Anvisningar för järnvägen</a:t>
            </a:r>
            <a:endParaRPr lang="sv-SE" dirty="0"/>
          </a:p>
        </p:txBody>
      </p:sp>
      <p:sp>
        <p:nvSpPr>
          <p:cNvPr id="3" name="Platshållare för innehåll 2"/>
          <p:cNvSpPr>
            <a:spLocks noGrp="1"/>
          </p:cNvSpPr>
          <p:nvPr>
            <p:ph idx="1"/>
          </p:nvPr>
        </p:nvSpPr>
        <p:spPr/>
        <p:txBody>
          <a:bodyPr>
            <a:normAutofit fontScale="85000" lnSpcReduction="10000"/>
          </a:bodyPr>
          <a:lstStyle/>
          <a:p>
            <a:r>
              <a:rPr lang="sv-SE" sz="2800" dirty="0" smtClean="0"/>
              <a:t>Pkt 10. Järnvägen måste bestämma sig för några alternativa lösningar: </a:t>
            </a:r>
            <a:r>
              <a:rPr lang="sv-SE" sz="2400" dirty="0" smtClean="0"/>
              <a:t>Definition av ’tågfordon’. Om huvudtillsyningsman ska användas vid bandisposition. Om bromstal ska beräknas efter bromsvikt/</a:t>
            </a:r>
            <a:r>
              <a:rPr lang="sv-SE" sz="2400" dirty="0" err="1" smtClean="0"/>
              <a:t>tågvikt</a:t>
            </a:r>
            <a:r>
              <a:rPr lang="sv-SE" sz="2400" dirty="0" smtClean="0"/>
              <a:t> eller bromsaxlar/lastaxlar.</a:t>
            </a:r>
          </a:p>
          <a:p>
            <a:r>
              <a:rPr lang="sv-SE" sz="2800" dirty="0" smtClean="0"/>
              <a:t>Pkt 11–12 . Lista över bestämmelser som järnvägen ska ta fram. </a:t>
            </a:r>
            <a:br>
              <a:rPr lang="sv-SE" sz="2800" dirty="0" smtClean="0"/>
            </a:br>
            <a:r>
              <a:rPr lang="sv-SE" sz="2400" dirty="0" smtClean="0"/>
              <a:t>Bl.a.: Om fria rummet. Klargöring av dragfordon. Vagnsyning. Hur bromsprov utförs. Underlag för bromsberäkning. Hur man för tågledarjournal och beläggningsjournal (tam-bok). Vad </a:t>
            </a:r>
            <a:r>
              <a:rPr lang="sv-SE" sz="2400" dirty="0" err="1" smtClean="0"/>
              <a:t>tklbiträde</a:t>
            </a:r>
            <a:r>
              <a:rPr lang="sv-SE" sz="2400" dirty="0" smtClean="0"/>
              <a:t> får göra. Vilka stationer som kan vara obevakade. </a:t>
            </a:r>
            <a:br>
              <a:rPr lang="sv-SE" sz="2400" dirty="0" smtClean="0"/>
            </a:br>
            <a:r>
              <a:rPr lang="sv-SE" sz="2400" dirty="0" smtClean="0"/>
              <a:t>Vilka stationer som kan vara fjärrbevakade, var </a:t>
            </a:r>
            <a:r>
              <a:rPr lang="sv-SE" sz="2400" dirty="0" err="1" smtClean="0"/>
              <a:t>fjtkl</a:t>
            </a:r>
            <a:r>
              <a:rPr lang="sv-SE" sz="2400" dirty="0" smtClean="0"/>
              <a:t> finns.</a:t>
            </a:r>
          </a:p>
          <a:p>
            <a:r>
              <a:rPr lang="sv-SE" sz="2800" dirty="0" smtClean="0"/>
              <a:t>Pkt 13–14.</a:t>
            </a:r>
            <a:r>
              <a:rPr lang="sv-SE" sz="2400" dirty="0" smtClean="0"/>
              <a:t> Påpekande om att järnvägens säkerhetsstyrningssystem måste reglera vilken person/funktion som ska besluta om vissa kompletterande bestämmelser, och påminnelse om att lagstiftningen om riskvärdering måste tillämpas. </a:t>
            </a:r>
          </a:p>
          <a:p>
            <a:endParaRPr lang="sv-SE"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21</a:t>
            </a:fld>
            <a:endParaRPr lang="sv-SE" dirty="0"/>
          </a:p>
        </p:txBody>
      </p:sp>
    </p:spTree>
    <p:extLst>
      <p:ext uri="{BB962C8B-B14F-4D97-AF65-F5344CB8AC3E}">
        <p14:creationId xmlns:p14="http://schemas.microsoft.com/office/powerpoint/2010/main" val="1965589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smtClean="0"/>
              <a:t>Avdelning C </a:t>
            </a:r>
            <a:r>
              <a:rPr lang="sv-SE" sz="2800" i="1" dirty="0" smtClean="0"/>
              <a:t>Anvisningar för järnvägen</a:t>
            </a:r>
            <a:endParaRPr lang="sv-SE" sz="2800"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400" dirty="0" smtClean="0"/>
              <a:t>Avsn. 22 </a:t>
            </a:r>
            <a:r>
              <a:rPr lang="sv-SE" sz="2400" i="1" dirty="0" smtClean="0"/>
              <a:t>Anvisningar för järnvägen om S-blanketter</a:t>
            </a:r>
          </a:p>
          <a:p>
            <a:r>
              <a:rPr lang="sv-SE" sz="2400" dirty="0" smtClean="0"/>
              <a:t>MRO säo har </a:t>
            </a:r>
            <a:r>
              <a:rPr lang="sv-SE" sz="2400" i="1" dirty="0" smtClean="0"/>
              <a:t>förslag</a:t>
            </a:r>
            <a:r>
              <a:rPr lang="sv-SE" sz="2400" dirty="0" smtClean="0"/>
              <a:t> till utformning av S-blanketter</a:t>
            </a:r>
          </a:p>
          <a:p>
            <a:pPr marL="0" indent="0">
              <a:buNone/>
            </a:pPr>
            <a:endParaRPr lang="sv-SE" sz="2400" dirty="0"/>
          </a:p>
          <a:p>
            <a:pPr marL="0" indent="0">
              <a:buNone/>
            </a:pPr>
            <a:r>
              <a:rPr lang="sv-SE" sz="2400" dirty="0" smtClean="0"/>
              <a:t>Avsn. 23 </a:t>
            </a:r>
            <a:r>
              <a:rPr lang="sv-SE" sz="2400" i="1" dirty="0" smtClean="0"/>
              <a:t>Anvisningar för järnvägen om beläggningsjournal             </a:t>
            </a:r>
            <a:endParaRPr lang="sv-SE" sz="2400" i="1" dirty="0"/>
          </a:p>
          <a:p>
            <a:r>
              <a:rPr lang="sv-SE" sz="2400" dirty="0"/>
              <a:t>Järnvägen tar fram egna anvisningar med avsnitt 23 som grund.</a:t>
            </a:r>
          </a:p>
          <a:p>
            <a:r>
              <a:rPr lang="sv-SE" sz="2400" dirty="0"/>
              <a:t>Lämpligt att i de egna anvisningarna ta med många exempel.</a:t>
            </a:r>
          </a:p>
          <a:p>
            <a:r>
              <a:rPr lang="sv-SE" sz="2400" dirty="0" smtClean="0"/>
              <a:t>Beläggningsjournal kan vara </a:t>
            </a:r>
            <a:r>
              <a:rPr lang="sv-SE" sz="2400" i="1" dirty="0" smtClean="0"/>
              <a:t>tam-bok</a:t>
            </a:r>
            <a:r>
              <a:rPr lang="sv-SE" sz="2400" dirty="0" smtClean="0"/>
              <a:t>, </a:t>
            </a:r>
            <a:r>
              <a:rPr lang="sv-SE" sz="2400" i="1" dirty="0" smtClean="0"/>
              <a:t>beläggningsblad</a:t>
            </a:r>
            <a:r>
              <a:rPr lang="sv-SE" sz="2400" dirty="0" smtClean="0"/>
              <a:t> eller </a:t>
            </a:r>
            <a:r>
              <a:rPr lang="sv-SE" sz="2400" i="1" dirty="0" smtClean="0"/>
              <a:t>grafisk beläggningsplan</a:t>
            </a:r>
            <a:r>
              <a:rPr lang="sv-SE" sz="2400" dirty="0" smtClean="0"/>
              <a:t>.</a:t>
            </a:r>
          </a:p>
          <a:p>
            <a:r>
              <a:rPr lang="sv-SE" sz="2400" dirty="0" smtClean="0"/>
              <a:t>Beläggningsblad är utformat i princip som tam-boken.</a:t>
            </a:r>
          </a:p>
        </p:txBody>
      </p:sp>
      <p:sp>
        <p:nvSpPr>
          <p:cNvPr id="4" name="Platshållare för datum 3"/>
          <p:cNvSpPr>
            <a:spLocks noGrp="1"/>
          </p:cNvSpPr>
          <p:nvPr>
            <p:ph type="dt" sz="half" idx="10"/>
          </p:nvPr>
        </p:nvSpPr>
        <p:spPr/>
        <p:txBody>
          <a:bodyPr/>
          <a:lstStyle/>
          <a:p>
            <a:r>
              <a:rPr lang="sv-SE" dirty="0" smtClean="0">
                <a:solidFill>
                  <a:prstClr val="black">
                    <a:tint val="75000"/>
                  </a:prstClr>
                </a:solidFill>
              </a:rPr>
              <a:t>2013-10-05</a:t>
            </a:r>
            <a:endParaRPr lang="sv-SE" dirty="0">
              <a:solidFill>
                <a:prstClr val="black">
                  <a:tint val="75000"/>
                </a:prstClr>
              </a:solidFill>
            </a:endParaRPr>
          </a:p>
        </p:txBody>
      </p:sp>
      <p:sp>
        <p:nvSpPr>
          <p:cNvPr id="5" name="Platshållare för sidfot 4"/>
          <p:cNvSpPr>
            <a:spLocks noGrp="1"/>
          </p:cNvSpPr>
          <p:nvPr>
            <p:ph type="ftr" sz="quarter" idx="11"/>
          </p:nvPr>
        </p:nvSpPr>
        <p:spPr/>
        <p:txBody>
          <a:bodyPr/>
          <a:lstStyle/>
          <a:p>
            <a:r>
              <a:rPr lang="sv-SE" smtClean="0">
                <a:solidFill>
                  <a:prstClr val="black">
                    <a:tint val="75000"/>
                  </a:prstClr>
                </a:solidFill>
              </a:rPr>
              <a:t>MRO Säo-14, nya trafikregler för museijärnvägar</a:t>
            </a:r>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E5BA9E12-3162-4FD5-8DDD-BE130469DC28}" type="slidenum">
              <a:rPr lang="sv-SE" smtClean="0">
                <a:solidFill>
                  <a:prstClr val="black">
                    <a:tint val="75000"/>
                  </a:prstClr>
                </a:solidFill>
              </a:rPr>
              <a:pPr/>
              <a:t>22</a:t>
            </a:fld>
            <a:endParaRPr lang="sv-SE" dirty="0">
              <a:solidFill>
                <a:prstClr val="black">
                  <a:tint val="75000"/>
                </a:prstClr>
              </a:solidFill>
            </a:endParaRPr>
          </a:p>
        </p:txBody>
      </p:sp>
    </p:spTree>
    <p:extLst>
      <p:ext uri="{BB962C8B-B14F-4D97-AF65-F5344CB8AC3E}">
        <p14:creationId xmlns:p14="http://schemas.microsoft.com/office/powerpoint/2010/main" val="5288863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2800" dirty="0" smtClean="0"/>
              <a:t>Avsnitt 2 </a:t>
            </a:r>
            <a:r>
              <a:rPr lang="sv-SE" sz="2800" i="1" dirty="0" smtClean="0"/>
              <a:t>Signaler</a:t>
            </a:r>
            <a:endParaRPr lang="sv-SE" sz="2800" i="1" dirty="0"/>
          </a:p>
        </p:txBody>
      </p:sp>
      <p:sp>
        <p:nvSpPr>
          <p:cNvPr id="3" name="Platshållare för innehåll 2"/>
          <p:cNvSpPr>
            <a:spLocks noGrp="1"/>
          </p:cNvSpPr>
          <p:nvPr>
            <p:ph idx="1"/>
          </p:nvPr>
        </p:nvSpPr>
        <p:spPr>
          <a:xfrm>
            <a:off x="457200" y="1052736"/>
            <a:ext cx="8229600" cy="5073427"/>
          </a:xfrm>
        </p:spPr>
        <p:txBody>
          <a:bodyPr>
            <a:normAutofit/>
          </a:bodyPr>
          <a:lstStyle/>
          <a:p>
            <a:r>
              <a:rPr lang="sv-SE" sz="2200" dirty="0" smtClean="0"/>
              <a:t>Redigering i </a:t>
            </a:r>
            <a:r>
              <a:rPr lang="sv-SE" sz="2200" i="1" dirty="0" smtClean="0"/>
              <a:t>betydelsegrupper</a:t>
            </a:r>
            <a:r>
              <a:rPr lang="sv-SE" sz="2200" dirty="0" smtClean="0"/>
              <a:t> (inte enligt olika typer av signalmedel)</a:t>
            </a:r>
          </a:p>
          <a:p>
            <a:r>
              <a:rPr lang="sv-SE" sz="2200" dirty="0" smtClean="0"/>
              <a:t>Tillkommande signaler:</a:t>
            </a:r>
          </a:p>
          <a:p>
            <a:pPr lvl="1"/>
            <a:r>
              <a:rPr lang="sv-SE" sz="2000" dirty="0" smtClean="0"/>
              <a:t>signalbild ’tre gröna’ i huvudljussignal</a:t>
            </a:r>
          </a:p>
          <a:p>
            <a:pPr lvl="1"/>
            <a:r>
              <a:rPr lang="sv-SE" sz="2000" dirty="0" smtClean="0"/>
              <a:t>slutpunktsstopplykta</a:t>
            </a:r>
          </a:p>
          <a:p>
            <a:pPr lvl="1"/>
            <a:r>
              <a:rPr lang="sv-SE" sz="2000" dirty="0" smtClean="0"/>
              <a:t>medgivandetavla</a:t>
            </a:r>
          </a:p>
          <a:p>
            <a:pPr lvl="1"/>
            <a:r>
              <a:rPr lang="sv-SE" sz="2000" dirty="0" smtClean="0"/>
              <a:t>dvärgsignal</a:t>
            </a:r>
          </a:p>
          <a:p>
            <a:pPr lvl="1"/>
            <a:r>
              <a:rPr lang="sv-SE" sz="2000" dirty="0" smtClean="0"/>
              <a:t>dvärgsignalsluttavla</a:t>
            </a:r>
          </a:p>
          <a:p>
            <a:pPr lvl="1"/>
            <a:r>
              <a:rPr lang="sv-SE" sz="2000" dirty="0" smtClean="0"/>
              <a:t>tilläggsskylt ’V’ för plankorsning på hastighetstavla</a:t>
            </a:r>
            <a:endParaRPr lang="sv-SE" sz="2000" dirty="0"/>
          </a:p>
          <a:p>
            <a:pPr lvl="1"/>
            <a:r>
              <a:rPr lang="sv-SE" sz="2000" dirty="0" smtClean="0"/>
              <a:t>V-försignal</a:t>
            </a:r>
          </a:p>
          <a:p>
            <a:pPr lvl="1"/>
            <a:r>
              <a:rPr lang="sv-SE" sz="2000" dirty="0" smtClean="0"/>
              <a:t>ljudsignaler med enklangsklocka i rälsbusståg</a:t>
            </a:r>
            <a:endParaRPr lang="sv-SE" sz="2000" dirty="0"/>
          </a:p>
          <a:p>
            <a:pPr lvl="1"/>
            <a:r>
              <a:rPr lang="sv-SE" sz="2000" dirty="0" smtClean="0"/>
              <a:t>tilläggsskylt ’V’ och tilläggsskylt ’dagtid’ på ljudsignaltavla</a:t>
            </a:r>
          </a:p>
          <a:p>
            <a:pPr lvl="1"/>
            <a:r>
              <a:rPr lang="sv-SE" sz="2000" dirty="0" smtClean="0"/>
              <a:t>A-signal</a:t>
            </a:r>
          </a:p>
          <a:p>
            <a:r>
              <a:rPr lang="sv-SE" sz="2200" dirty="0" smtClean="0"/>
              <a:t>Huvudsignal gäller även vid A-fordonsfärd.</a:t>
            </a:r>
          </a:p>
          <a:p>
            <a:r>
              <a:rPr lang="sv-SE" sz="2200" dirty="0" smtClean="0"/>
              <a:t>(Oförändrat: Huvudsignal gäller inte vid växling.)</a:t>
            </a:r>
            <a:endParaRPr lang="sv-SE" sz="2200" dirty="0"/>
          </a:p>
          <a:p>
            <a:pPr lvl="1"/>
            <a:endParaRPr lang="sv-SE" sz="2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23</a:t>
            </a:fld>
            <a:endParaRPr lang="sv-SE" dirty="0"/>
          </a:p>
        </p:txBody>
      </p:sp>
    </p:spTree>
    <p:extLst>
      <p:ext uri="{BB962C8B-B14F-4D97-AF65-F5344CB8AC3E}">
        <p14:creationId xmlns:p14="http://schemas.microsoft.com/office/powerpoint/2010/main" val="32536988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2800" dirty="0" smtClean="0"/>
              <a:t>Avsnitt 2 </a:t>
            </a:r>
            <a:r>
              <a:rPr lang="sv-SE" sz="2800" i="1" dirty="0" smtClean="0"/>
              <a:t>Signaler</a:t>
            </a:r>
            <a:endParaRPr lang="sv-SE" sz="2800" i="1" dirty="0"/>
          </a:p>
        </p:txBody>
      </p:sp>
      <p:sp>
        <p:nvSpPr>
          <p:cNvPr id="3" name="Platshållare för innehåll 2"/>
          <p:cNvSpPr>
            <a:spLocks noGrp="1"/>
          </p:cNvSpPr>
          <p:nvPr>
            <p:ph idx="1"/>
          </p:nvPr>
        </p:nvSpPr>
        <p:spPr>
          <a:xfrm>
            <a:off x="457200" y="1052736"/>
            <a:ext cx="8229600" cy="5073427"/>
          </a:xfrm>
        </p:spPr>
        <p:txBody>
          <a:bodyPr>
            <a:normAutofit fontScale="85000" lnSpcReduction="20000"/>
          </a:bodyPr>
          <a:lstStyle/>
          <a:p>
            <a:pPr marL="0" indent="0">
              <a:buNone/>
            </a:pPr>
            <a:r>
              <a:rPr lang="sv-SE" sz="2400" dirty="0" smtClean="0"/>
              <a:t>2.1 Allmänt</a:t>
            </a:r>
          </a:p>
          <a:p>
            <a:pPr marL="0" indent="0">
              <a:buNone/>
            </a:pPr>
            <a:r>
              <a:rPr lang="sv-SE" sz="2400" dirty="0" smtClean="0"/>
              <a:t>2.2 Tillåta och styra rörelser</a:t>
            </a:r>
          </a:p>
          <a:p>
            <a:pPr marL="457200" lvl="1" indent="0">
              <a:buNone/>
            </a:pPr>
            <a:r>
              <a:rPr lang="sv-SE" sz="2000" dirty="0" smtClean="0"/>
              <a:t>2.2.1 Huvudsignaler och försignaler</a:t>
            </a:r>
          </a:p>
          <a:p>
            <a:pPr marL="457200" lvl="1" indent="0">
              <a:buNone/>
            </a:pPr>
            <a:r>
              <a:rPr lang="sv-SE" sz="2000" dirty="0" smtClean="0"/>
              <a:t>2.2.2 Signaler som ersätter eller kompletterar huvudsignaler och försignaler</a:t>
            </a:r>
          </a:p>
          <a:p>
            <a:pPr marL="457200" lvl="1" indent="0">
              <a:buNone/>
            </a:pPr>
            <a:r>
              <a:rPr lang="sv-SE" sz="2000" dirty="0" smtClean="0"/>
              <a:t>2.2.3 Dvärgsignal, dvärgsignalsluttavla</a:t>
            </a:r>
          </a:p>
          <a:p>
            <a:pPr marL="457200" lvl="1" indent="0">
              <a:buNone/>
            </a:pPr>
            <a:r>
              <a:rPr lang="sv-SE" sz="2000" dirty="0" smtClean="0"/>
              <a:t>2.2.4 Signaler för tillåten hastighet</a:t>
            </a:r>
          </a:p>
          <a:p>
            <a:pPr marL="0" indent="0">
              <a:buNone/>
            </a:pPr>
            <a:r>
              <a:rPr lang="sv-SE" sz="2400" dirty="0" smtClean="0"/>
              <a:t>2.3 Skydd av punkter på banan</a:t>
            </a:r>
          </a:p>
          <a:p>
            <a:pPr marL="457200" lvl="1" indent="0">
              <a:buNone/>
            </a:pPr>
            <a:r>
              <a:rPr lang="sv-SE" sz="2000" dirty="0" smtClean="0"/>
              <a:t>2.3.1 Signaler för vägskyddsanläggning</a:t>
            </a:r>
          </a:p>
          <a:p>
            <a:pPr marL="457200" lvl="1" indent="0">
              <a:buNone/>
            </a:pPr>
            <a:r>
              <a:rPr lang="sv-SE" sz="2000" dirty="0" smtClean="0"/>
              <a:t>2.3.2 Övrigt</a:t>
            </a:r>
          </a:p>
          <a:p>
            <a:pPr marL="0" indent="0">
              <a:buNone/>
            </a:pPr>
            <a:r>
              <a:rPr lang="sv-SE" sz="2400" dirty="0" smtClean="0"/>
              <a:t>2.4 Tågs avgång</a:t>
            </a:r>
          </a:p>
          <a:p>
            <a:pPr marL="0" indent="0">
              <a:buNone/>
            </a:pPr>
            <a:r>
              <a:rPr lang="sv-SE" sz="2400" dirty="0" smtClean="0"/>
              <a:t>2.5 Tågs ankomst</a:t>
            </a:r>
          </a:p>
          <a:p>
            <a:pPr marL="0" indent="0">
              <a:buNone/>
            </a:pPr>
            <a:r>
              <a:rPr lang="sv-SE" sz="2400" dirty="0" smtClean="0"/>
              <a:t>2.6 Leda växling</a:t>
            </a:r>
          </a:p>
          <a:p>
            <a:pPr marL="0" indent="0">
              <a:buNone/>
            </a:pPr>
            <a:r>
              <a:rPr lang="sv-SE" sz="2400" dirty="0" smtClean="0"/>
              <a:t>2.7 Bromsprovning m.m.</a:t>
            </a:r>
          </a:p>
          <a:p>
            <a:pPr marL="0" indent="0">
              <a:buNone/>
            </a:pPr>
            <a:r>
              <a:rPr lang="sv-SE" sz="2400" dirty="0" smtClean="0"/>
              <a:t>2.8 Övriga signaler</a:t>
            </a:r>
          </a:p>
          <a:p>
            <a:pPr marL="457200" lvl="1" indent="0">
              <a:buNone/>
            </a:pPr>
            <a:r>
              <a:rPr lang="sv-SE" sz="2000" dirty="0" smtClean="0"/>
              <a:t>2.8.1 Signaler för varning och fara</a:t>
            </a:r>
          </a:p>
          <a:p>
            <a:pPr marL="457200" lvl="1" indent="0">
              <a:buNone/>
            </a:pPr>
            <a:r>
              <a:rPr lang="sv-SE" sz="2000" dirty="0" smtClean="0"/>
              <a:t>2.8.2 Signaler på tågsätt, fordonssätt och växlingssätt</a:t>
            </a:r>
          </a:p>
          <a:p>
            <a:pPr marL="457200" lvl="1" indent="0">
              <a:buNone/>
            </a:pPr>
            <a:r>
              <a:rPr lang="sv-SE" sz="2000" dirty="0" smtClean="0"/>
              <a:t>2.8.3 Signaler vid förares möteskontroll</a:t>
            </a:r>
          </a:p>
          <a:p>
            <a:pPr marL="457200" lvl="1" indent="0">
              <a:buNone/>
            </a:pPr>
            <a:r>
              <a:rPr lang="sv-SE" sz="2000" dirty="0" smtClean="0"/>
              <a:t>2.8.4 Signaler för övrig information</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24</a:t>
            </a:fld>
            <a:endParaRPr lang="sv-SE"/>
          </a:p>
        </p:txBody>
      </p:sp>
    </p:spTree>
    <p:extLst>
      <p:ext uri="{BB962C8B-B14F-4D97-AF65-F5344CB8AC3E}">
        <p14:creationId xmlns:p14="http://schemas.microsoft.com/office/powerpoint/2010/main" val="16594188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65127"/>
            <a:ext cx="7886700" cy="615602"/>
          </a:xfrm>
        </p:spPr>
        <p:txBody>
          <a:bodyPr/>
          <a:lstStyle/>
          <a:p>
            <a:r>
              <a:rPr lang="sv-SE" dirty="0" smtClean="0"/>
              <a:t>Avsnitt 2.1. </a:t>
            </a:r>
            <a:r>
              <a:rPr lang="sv-SE" i="1" dirty="0" smtClean="0"/>
              <a:t>Allmänt</a:t>
            </a:r>
            <a:endParaRPr lang="sv-SE" i="1" dirty="0"/>
          </a:p>
        </p:txBody>
      </p:sp>
      <p:graphicFrame>
        <p:nvGraphicFramePr>
          <p:cNvPr id="7" name="Platshållare för innehåll 6"/>
          <p:cNvGraphicFramePr>
            <a:graphicFrameLocks noGrp="1"/>
          </p:cNvGraphicFramePr>
          <p:nvPr>
            <p:ph idx="1"/>
            <p:extLst>
              <p:ext uri="{D42A27DB-BD31-4B8C-83A1-F6EECF244321}">
                <p14:modId xmlns:p14="http://schemas.microsoft.com/office/powerpoint/2010/main" val="204853169"/>
              </p:ext>
            </p:extLst>
          </p:nvPr>
        </p:nvGraphicFramePr>
        <p:xfrm>
          <a:off x="628650" y="980730"/>
          <a:ext cx="7886700" cy="51962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25</a:t>
            </a:fld>
            <a:endParaRPr lang="sv-SE" dirty="0"/>
          </a:p>
        </p:txBody>
      </p:sp>
    </p:spTree>
    <p:extLst>
      <p:ext uri="{BB962C8B-B14F-4D97-AF65-F5344CB8AC3E}">
        <p14:creationId xmlns:p14="http://schemas.microsoft.com/office/powerpoint/2010/main" val="197299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2.2. </a:t>
            </a:r>
            <a:r>
              <a:rPr lang="sv-SE" i="1" dirty="0" smtClean="0"/>
              <a:t>Tillåta och styra rörelser</a:t>
            </a:r>
            <a:endParaRPr lang="sv-SE" i="1" dirty="0"/>
          </a:p>
        </p:txBody>
      </p:sp>
      <p:sp>
        <p:nvSpPr>
          <p:cNvPr id="3" name="Platshållare för innehåll 2"/>
          <p:cNvSpPr>
            <a:spLocks noGrp="1"/>
          </p:cNvSpPr>
          <p:nvPr>
            <p:ph idx="1"/>
          </p:nvPr>
        </p:nvSpPr>
        <p:spPr/>
        <p:txBody>
          <a:bodyPr>
            <a:normAutofit/>
          </a:bodyPr>
          <a:lstStyle/>
          <a:p>
            <a:r>
              <a:rPr lang="sv-SE" dirty="0" smtClean="0"/>
              <a:t>Huvudsignaler</a:t>
            </a:r>
          </a:p>
          <a:p>
            <a:pPr lvl="1"/>
            <a:r>
              <a:rPr lang="sv-SE" dirty="0" smtClean="0"/>
              <a:t>Infartssignal: yttre, inre</a:t>
            </a:r>
          </a:p>
          <a:p>
            <a:pPr lvl="1"/>
            <a:r>
              <a:rPr lang="sv-SE" dirty="0" smtClean="0"/>
              <a:t>Utfartssignal: yttre, inre</a:t>
            </a:r>
          </a:p>
          <a:p>
            <a:pPr lvl="1"/>
            <a:r>
              <a:rPr lang="sv-SE" dirty="0" smtClean="0"/>
              <a:t>Lastplatssignal </a:t>
            </a:r>
          </a:p>
          <a:p>
            <a:pPr lvl="1"/>
            <a:r>
              <a:rPr lang="sv-SE" dirty="0" smtClean="0"/>
              <a:t>Restriktioner:</a:t>
            </a:r>
          </a:p>
          <a:p>
            <a:pPr lvl="2"/>
            <a:r>
              <a:rPr lang="sv-SE" dirty="0" smtClean="0"/>
              <a:t>Skivsignaler och T-semaforer används inte som utfartssignal eller </a:t>
            </a:r>
            <a:r>
              <a:rPr lang="sv-SE" i="1" dirty="0" smtClean="0"/>
              <a:t>inre</a:t>
            </a:r>
            <a:r>
              <a:rPr lang="sv-SE" dirty="0" smtClean="0"/>
              <a:t> infartssignal</a:t>
            </a:r>
          </a:p>
          <a:p>
            <a:pPr lvl="2"/>
            <a:r>
              <a:rPr lang="sv-SE" dirty="0" smtClean="0"/>
              <a:t>Semaforer används inte som </a:t>
            </a:r>
            <a:r>
              <a:rPr lang="sv-SE" i="1" dirty="0" smtClean="0"/>
              <a:t>inre</a:t>
            </a:r>
            <a:r>
              <a:rPr lang="sv-SE" dirty="0" smtClean="0"/>
              <a:t> infartssignal eller </a:t>
            </a:r>
            <a:r>
              <a:rPr lang="sv-SE" i="1" dirty="0" smtClean="0"/>
              <a:t>inre</a:t>
            </a:r>
            <a:r>
              <a:rPr lang="sv-SE" dirty="0" smtClean="0"/>
              <a:t> utfartssignal</a:t>
            </a:r>
          </a:p>
          <a:p>
            <a:pPr lvl="2"/>
            <a:r>
              <a:rPr lang="sv-SE" dirty="0" smtClean="0"/>
              <a:t>En station som kan vara fjärrbevakad kan inte ha utfartssignal.</a:t>
            </a:r>
          </a:p>
          <a:p>
            <a:pPr lvl="1"/>
            <a:r>
              <a:rPr lang="sv-SE" dirty="0" smtClean="0"/>
              <a:t>Ny signalbild ”Tre gröna”: Kör varsamt, avkortad tågväg.</a:t>
            </a:r>
          </a:p>
          <a:p>
            <a:r>
              <a:rPr lang="sv-SE" dirty="0" smtClean="0"/>
              <a:t>Försignaler</a:t>
            </a:r>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26</a:t>
            </a:fld>
            <a:endParaRPr lang="sv-SE" dirty="0"/>
          </a:p>
        </p:txBody>
      </p:sp>
    </p:spTree>
    <p:extLst>
      <p:ext uri="{BB962C8B-B14F-4D97-AF65-F5344CB8AC3E}">
        <p14:creationId xmlns:p14="http://schemas.microsoft.com/office/powerpoint/2010/main" val="3263480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2.2. </a:t>
            </a:r>
            <a:r>
              <a:rPr lang="sv-SE" i="1" dirty="0" smtClean="0"/>
              <a:t>Tillåta och styra rörelser</a:t>
            </a:r>
            <a:endParaRPr lang="sv-SE" i="1" dirty="0"/>
          </a:p>
        </p:txBody>
      </p:sp>
      <p:sp>
        <p:nvSpPr>
          <p:cNvPr id="3" name="Platshållare för innehåll 2"/>
          <p:cNvSpPr>
            <a:spLocks noGrp="1"/>
          </p:cNvSpPr>
          <p:nvPr>
            <p:ph idx="1"/>
          </p:nvPr>
        </p:nvSpPr>
        <p:spPr/>
        <p:txBody>
          <a:bodyPr>
            <a:normAutofit/>
          </a:bodyPr>
          <a:lstStyle/>
          <a:p>
            <a:r>
              <a:rPr lang="sv-SE" dirty="0" smtClean="0"/>
              <a:t>Signaler som ersätter eller kompletterar huvudsignaler och försignaler</a:t>
            </a:r>
          </a:p>
          <a:p>
            <a:pPr lvl="1"/>
            <a:r>
              <a:rPr lang="sv-SE" dirty="0" smtClean="0"/>
              <a:t>S-tavla</a:t>
            </a:r>
          </a:p>
          <a:p>
            <a:pPr lvl="1"/>
            <a:r>
              <a:rPr lang="sv-SE" dirty="0" smtClean="0"/>
              <a:t>Slutpunktsstopplykta</a:t>
            </a:r>
          </a:p>
          <a:p>
            <a:pPr lvl="1"/>
            <a:r>
              <a:rPr lang="sv-SE" dirty="0" smtClean="0"/>
              <a:t>Stillahållen stoppsignal (vid hinder i tågvägen etc.)</a:t>
            </a:r>
          </a:p>
          <a:p>
            <a:pPr lvl="1"/>
            <a:r>
              <a:rPr lang="sv-SE" dirty="0" smtClean="0"/>
              <a:t>Huvudsignaltavla</a:t>
            </a:r>
          </a:p>
          <a:p>
            <a:pPr lvl="1"/>
            <a:r>
              <a:rPr lang="sv-SE" dirty="0" smtClean="0"/>
              <a:t>Handsignalering för stoppsignalpassage (”§ 52”)</a:t>
            </a:r>
          </a:p>
          <a:p>
            <a:pPr lvl="1"/>
            <a:r>
              <a:rPr lang="sv-SE" dirty="0" smtClean="0"/>
              <a:t>Medgivandetavla</a:t>
            </a:r>
          </a:p>
          <a:p>
            <a:pPr lvl="1"/>
            <a:r>
              <a:rPr lang="sv-SE" dirty="0" smtClean="0"/>
              <a:t>Orienteringstavla för huvudsignal</a:t>
            </a:r>
          </a:p>
          <a:p>
            <a:r>
              <a:rPr lang="sv-SE" b="1" i="1" dirty="0" smtClean="0"/>
              <a:t>Nytt: </a:t>
            </a:r>
            <a:r>
              <a:rPr lang="sv-SE" dirty="0" smtClean="0"/>
              <a:t>Dvärgsignaler, dvärgsignalsluttavla</a:t>
            </a:r>
          </a:p>
          <a:p>
            <a:r>
              <a:rPr lang="sv-SE" dirty="0" smtClean="0"/>
              <a:t>Hastighetstavlor</a:t>
            </a:r>
          </a:p>
          <a:p>
            <a:pPr lvl="1"/>
            <a:r>
              <a:rPr lang="sv-SE" b="1" i="1" dirty="0" smtClean="0"/>
              <a:t>Nytt: </a:t>
            </a:r>
            <a:r>
              <a:rPr lang="sv-SE" dirty="0" smtClean="0"/>
              <a:t>Med ”V”</a:t>
            </a:r>
          </a:p>
          <a:p>
            <a:r>
              <a:rPr lang="sv-SE" dirty="0" smtClean="0"/>
              <a:t>Varsamhetstavla</a:t>
            </a:r>
            <a:endParaRPr lang="sv-SE"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27</a:t>
            </a:fld>
            <a:endParaRPr lang="sv-SE" dirty="0"/>
          </a:p>
        </p:txBody>
      </p:sp>
    </p:spTree>
    <p:extLst>
      <p:ext uri="{BB962C8B-B14F-4D97-AF65-F5344CB8AC3E}">
        <p14:creationId xmlns:p14="http://schemas.microsoft.com/office/powerpoint/2010/main" val="35528079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2.3. </a:t>
            </a:r>
            <a:r>
              <a:rPr lang="sv-SE" i="1" dirty="0" smtClean="0"/>
              <a:t>Skydd av punkter på banan</a:t>
            </a:r>
            <a:endParaRPr lang="sv-SE" i="1" dirty="0"/>
          </a:p>
        </p:txBody>
      </p:sp>
      <p:sp>
        <p:nvSpPr>
          <p:cNvPr id="3" name="Platshållare för innehåll 2"/>
          <p:cNvSpPr>
            <a:spLocks noGrp="1"/>
          </p:cNvSpPr>
          <p:nvPr>
            <p:ph idx="1"/>
          </p:nvPr>
        </p:nvSpPr>
        <p:spPr/>
        <p:txBody>
          <a:bodyPr/>
          <a:lstStyle/>
          <a:p>
            <a:r>
              <a:rPr lang="sv-SE" dirty="0" smtClean="0"/>
              <a:t>V-signal</a:t>
            </a:r>
          </a:p>
          <a:p>
            <a:r>
              <a:rPr lang="sv-SE" b="1" i="1" dirty="0" smtClean="0"/>
              <a:t>Nytt: </a:t>
            </a:r>
            <a:r>
              <a:rPr lang="sv-SE" dirty="0" smtClean="0"/>
              <a:t>V-försignal</a:t>
            </a:r>
          </a:p>
          <a:p>
            <a:r>
              <a:rPr lang="sv-SE" dirty="0" smtClean="0"/>
              <a:t>Orienteringstavla för vägskyddsanläggning</a:t>
            </a:r>
          </a:p>
          <a:p>
            <a:r>
              <a:rPr lang="sv-SE" dirty="0" smtClean="0"/>
              <a:t>Spårspärrsignal</a:t>
            </a:r>
          </a:p>
          <a:p>
            <a:r>
              <a:rPr lang="sv-SE" dirty="0" smtClean="0"/>
              <a:t>Hindertavla</a:t>
            </a:r>
          </a:p>
          <a:p>
            <a:r>
              <a:rPr lang="sv-SE" smtClean="0"/>
              <a:t>Vattenkranlykta</a:t>
            </a:r>
            <a:endParaRPr lang="sv-SE"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28</a:t>
            </a:fld>
            <a:endParaRPr lang="sv-SE" dirty="0"/>
          </a:p>
        </p:txBody>
      </p:sp>
    </p:spTree>
    <p:extLst>
      <p:ext uri="{BB962C8B-B14F-4D97-AF65-F5344CB8AC3E}">
        <p14:creationId xmlns:p14="http://schemas.microsoft.com/office/powerpoint/2010/main" val="32499276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2.4. </a:t>
            </a:r>
            <a:r>
              <a:rPr lang="sv-SE" i="1" dirty="0" smtClean="0"/>
              <a:t>Tågs avgång</a:t>
            </a:r>
            <a:endParaRPr lang="sv-SE" i="1" dirty="0"/>
          </a:p>
        </p:txBody>
      </p:sp>
      <p:sp>
        <p:nvSpPr>
          <p:cNvPr id="3" name="Platshållare för innehåll 2"/>
          <p:cNvSpPr>
            <a:spLocks noGrp="1"/>
          </p:cNvSpPr>
          <p:nvPr>
            <p:ph idx="1"/>
          </p:nvPr>
        </p:nvSpPr>
        <p:spPr/>
        <p:txBody>
          <a:bodyPr/>
          <a:lstStyle/>
          <a:p>
            <a:r>
              <a:rPr lang="sv-SE" sz="2800" dirty="0" smtClean="0"/>
              <a:t>Handsignaler</a:t>
            </a:r>
          </a:p>
          <a:p>
            <a:pPr lvl="1"/>
            <a:r>
              <a:rPr lang="sv-SE" sz="2400" dirty="0" smtClean="0"/>
              <a:t>Klart för avgång</a:t>
            </a:r>
          </a:p>
          <a:p>
            <a:pPr lvl="1"/>
            <a:r>
              <a:rPr lang="sv-SE" sz="2400" dirty="0" smtClean="0"/>
              <a:t>Avgång från </a:t>
            </a:r>
            <a:r>
              <a:rPr lang="sv-SE" sz="2400" dirty="0" err="1" smtClean="0"/>
              <a:t>tbfh</a:t>
            </a:r>
            <a:endParaRPr lang="sv-SE" sz="2400" dirty="0" smtClean="0"/>
          </a:p>
          <a:p>
            <a:pPr lvl="1"/>
            <a:r>
              <a:rPr lang="sv-SE" sz="2400" dirty="0" smtClean="0"/>
              <a:t>Avgång från </a:t>
            </a:r>
            <a:r>
              <a:rPr lang="sv-SE" sz="2400" dirty="0" err="1" smtClean="0"/>
              <a:t>tkl</a:t>
            </a:r>
            <a:endParaRPr lang="sv-SE" sz="2400" dirty="0" smtClean="0"/>
          </a:p>
          <a:p>
            <a:r>
              <a:rPr lang="sv-SE" sz="2800" dirty="0" smtClean="0"/>
              <a:t>A-signal</a:t>
            </a:r>
            <a:endParaRPr lang="sv-SE" sz="2800"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29</a:t>
            </a:fld>
            <a:endParaRPr lang="sv-SE" dirty="0"/>
          </a:p>
        </p:txBody>
      </p:sp>
    </p:spTree>
    <p:extLst>
      <p:ext uri="{BB962C8B-B14F-4D97-AF65-F5344CB8AC3E}">
        <p14:creationId xmlns:p14="http://schemas.microsoft.com/office/powerpoint/2010/main" val="118321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dirty="0" smtClean="0"/>
              <a:t>Varför nya trafikregler?</a:t>
            </a:r>
            <a:endParaRPr lang="sv-SE" dirty="0"/>
          </a:p>
        </p:txBody>
      </p:sp>
      <p:sp>
        <p:nvSpPr>
          <p:cNvPr id="3" name="Platshållare för innehåll 2"/>
          <p:cNvSpPr>
            <a:spLocks noGrp="1"/>
          </p:cNvSpPr>
          <p:nvPr>
            <p:ph idx="1"/>
          </p:nvPr>
        </p:nvSpPr>
        <p:spPr>
          <a:xfrm>
            <a:off x="457200" y="1124744"/>
            <a:ext cx="8229600" cy="5073427"/>
          </a:xfrm>
        </p:spPr>
        <p:txBody>
          <a:bodyPr>
            <a:normAutofit/>
          </a:bodyPr>
          <a:lstStyle/>
          <a:p>
            <a:r>
              <a:rPr lang="sv-SE" sz="2400" dirty="0" smtClean="0"/>
              <a:t>Nuvarande regler </a:t>
            </a:r>
            <a:r>
              <a:rPr lang="sv-SE" sz="2400" dirty="0"/>
              <a:t>i </a:t>
            </a:r>
            <a:r>
              <a:rPr lang="sv-SE" sz="2400" dirty="0" smtClean="0"/>
              <a:t>MRO säo-82 är 30 år gamla.</a:t>
            </a:r>
          </a:p>
          <a:p>
            <a:r>
              <a:rPr lang="sv-SE" sz="2400" dirty="0" smtClean="0"/>
              <a:t>Erfarenheten visar: </a:t>
            </a:r>
          </a:p>
          <a:p>
            <a:pPr lvl="1"/>
            <a:r>
              <a:rPr lang="sv-SE" sz="2400" dirty="0"/>
              <a:t>Förtydliganden behövs. Dispositionen är delvis svåröverskådlig</a:t>
            </a:r>
            <a:r>
              <a:rPr lang="sv-SE" sz="2400" dirty="0" smtClean="0"/>
              <a:t>. Språkdräkten upplevs av många som svårtillgänglig.</a:t>
            </a:r>
          </a:p>
          <a:p>
            <a:pPr lvl="1"/>
            <a:r>
              <a:rPr lang="sv-SE" sz="2400" dirty="0" smtClean="0"/>
              <a:t>Säo-82 är inte anpassad till nuvarande statliga regelverk.</a:t>
            </a:r>
            <a:endParaRPr lang="sv-SE" sz="2400" dirty="0"/>
          </a:p>
          <a:p>
            <a:pPr lvl="1"/>
            <a:r>
              <a:rPr lang="sv-SE" sz="2400" dirty="0" smtClean="0"/>
              <a:t>Säo-82 är alltför oflexibel</a:t>
            </a:r>
            <a:r>
              <a:rPr lang="sv-SE" sz="2400" dirty="0"/>
              <a:t> </a:t>
            </a:r>
            <a:r>
              <a:rPr lang="sv-SE" sz="2400" dirty="0" smtClean="0"/>
              <a:t>– alltför omfattande för vissa banor, alltför ”tunn” för andra banor.</a:t>
            </a:r>
          </a:p>
          <a:p>
            <a:pPr lvl="1"/>
            <a:r>
              <a:rPr lang="sv-SE" sz="2400" dirty="0"/>
              <a:t>Det behövs anpassningar för </a:t>
            </a:r>
            <a:r>
              <a:rPr lang="sv-SE" sz="2400" dirty="0" smtClean="0"/>
              <a:t>många </a:t>
            </a:r>
            <a:r>
              <a:rPr lang="sv-SE" sz="2400" dirty="0"/>
              <a:t>av MRO-järnvägarna. Ganska </a:t>
            </a:r>
            <a:r>
              <a:rPr lang="sv-SE" sz="2400" dirty="0" smtClean="0"/>
              <a:t>många tillägg till eller undantag från Säo-82 har vuxit fram; de tillämpas regelmässigt och är inte alltid väl genomarbetade. </a:t>
            </a:r>
          </a:p>
          <a:p>
            <a:pPr lvl="1"/>
            <a:r>
              <a:rPr lang="sv-SE" sz="2400" dirty="0" smtClean="0"/>
              <a:t>Trots olika förhållanden och behov är det bra med i princip gemensamma regler.</a:t>
            </a:r>
          </a:p>
        </p:txBody>
      </p:sp>
      <p:sp>
        <p:nvSpPr>
          <p:cNvPr id="4" name="Platshållare för datum 3"/>
          <p:cNvSpPr>
            <a:spLocks noGrp="1"/>
          </p:cNvSpPr>
          <p:nvPr>
            <p:ph type="dt" sz="half" idx="10"/>
          </p:nvPr>
        </p:nvSpPr>
        <p:spPr>
          <a:xfrm>
            <a:off x="395536" y="6356350"/>
            <a:ext cx="2133600" cy="365125"/>
          </a:xfrm>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a:t>
            </a:fld>
            <a:endParaRPr lang="sv-SE"/>
          </a:p>
        </p:txBody>
      </p:sp>
    </p:spTree>
    <p:extLst>
      <p:ext uri="{BB962C8B-B14F-4D97-AF65-F5344CB8AC3E}">
        <p14:creationId xmlns:p14="http://schemas.microsoft.com/office/powerpoint/2010/main" val="19662076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2.5. </a:t>
            </a:r>
            <a:r>
              <a:rPr lang="sv-SE" i="1" dirty="0" smtClean="0"/>
              <a:t>Tågs ankomst</a:t>
            </a:r>
            <a:endParaRPr lang="sv-SE" i="1" dirty="0"/>
          </a:p>
        </p:txBody>
      </p:sp>
      <p:sp>
        <p:nvSpPr>
          <p:cNvPr id="3" name="Platshållare för innehåll 2"/>
          <p:cNvSpPr>
            <a:spLocks noGrp="1"/>
          </p:cNvSpPr>
          <p:nvPr>
            <p:ph idx="1"/>
          </p:nvPr>
        </p:nvSpPr>
        <p:spPr/>
        <p:txBody>
          <a:bodyPr/>
          <a:lstStyle/>
          <a:p>
            <a:r>
              <a:rPr lang="sv-SE" dirty="0" smtClean="0"/>
              <a:t>Orienteringstavla för trafikplats</a:t>
            </a:r>
          </a:p>
          <a:p>
            <a:r>
              <a:rPr lang="sv-SE" dirty="0" smtClean="0"/>
              <a:t>Ljudsignaler</a:t>
            </a:r>
          </a:p>
          <a:p>
            <a:pPr lvl="1"/>
            <a:r>
              <a:rPr lang="sv-SE" dirty="0" smtClean="0"/>
              <a:t>Tåg kommer</a:t>
            </a:r>
          </a:p>
          <a:p>
            <a:pPr lvl="1"/>
            <a:r>
              <a:rPr lang="sv-SE" dirty="0" smtClean="0"/>
              <a:t>Beredd</a:t>
            </a:r>
          </a:p>
          <a:p>
            <a:pPr lvl="1"/>
            <a:r>
              <a:rPr lang="sv-SE" dirty="0" smtClean="0"/>
              <a:t>Möjlighet för järnvägen att föreskriva </a:t>
            </a:r>
          </a:p>
          <a:p>
            <a:pPr lvl="2"/>
            <a:r>
              <a:rPr lang="sv-SE" dirty="0" smtClean="0"/>
              <a:t>Att ”tåg kommer” inte ska ges eller alltid ska ges vid viss infartssignal</a:t>
            </a:r>
          </a:p>
          <a:p>
            <a:pPr lvl="2"/>
            <a:r>
              <a:rPr lang="sv-SE" dirty="0" smtClean="0"/>
              <a:t>Att ”beredd” inte ska ges vid viss infartssignal</a:t>
            </a:r>
          </a:p>
          <a:p>
            <a:r>
              <a:rPr lang="sv-SE" dirty="0" smtClean="0"/>
              <a:t>Stationsgränstavla</a:t>
            </a:r>
          </a:p>
          <a:p>
            <a:r>
              <a:rPr lang="sv-SE" dirty="0" smtClean="0"/>
              <a:t>Påstigningssignal</a:t>
            </a:r>
          </a:p>
          <a:p>
            <a:r>
              <a:rPr lang="sv-SE" dirty="0" smtClean="0"/>
              <a:t>U-tavla</a:t>
            </a:r>
          </a:p>
          <a:p>
            <a:r>
              <a:rPr lang="sv-SE" dirty="0" smtClean="0"/>
              <a:t>Handsignaler</a:t>
            </a:r>
          </a:p>
          <a:p>
            <a:pPr lvl="1"/>
            <a:r>
              <a:rPr lang="sv-SE" dirty="0" smtClean="0"/>
              <a:t>Rörlig stoppsignal för att ange </a:t>
            </a:r>
            <a:r>
              <a:rPr lang="sv-SE" dirty="0" err="1" smtClean="0"/>
              <a:t>stopplats</a:t>
            </a:r>
            <a:endParaRPr lang="sv-SE" dirty="0" smtClean="0"/>
          </a:p>
          <a:p>
            <a:pPr lvl="1"/>
            <a:r>
              <a:rPr lang="sv-SE" dirty="0" smtClean="0"/>
              <a:t>”Sakta” eller ”klart för avgång” till tåg med behovsuppehåll</a:t>
            </a:r>
            <a:endParaRPr lang="sv-SE" dirty="0"/>
          </a:p>
          <a:p>
            <a:pPr marL="685800" lvl="2" indent="0">
              <a:buNone/>
            </a:pPr>
            <a:endParaRPr lang="sv-SE" dirty="0" smtClean="0"/>
          </a:p>
          <a:p>
            <a:pPr lvl="1"/>
            <a:endParaRPr lang="sv-SE"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30</a:t>
            </a:fld>
            <a:endParaRPr lang="sv-SE" dirty="0"/>
          </a:p>
        </p:txBody>
      </p:sp>
    </p:spTree>
    <p:extLst>
      <p:ext uri="{BB962C8B-B14F-4D97-AF65-F5344CB8AC3E}">
        <p14:creationId xmlns:p14="http://schemas.microsoft.com/office/powerpoint/2010/main" val="3026020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2.6. </a:t>
            </a:r>
            <a:r>
              <a:rPr lang="sv-SE" i="1" dirty="0" smtClean="0"/>
              <a:t>Leda växling</a:t>
            </a:r>
            <a:endParaRPr lang="sv-SE" i="1" dirty="0"/>
          </a:p>
        </p:txBody>
      </p:sp>
      <p:sp>
        <p:nvSpPr>
          <p:cNvPr id="3" name="Platshållare för innehåll 2"/>
          <p:cNvSpPr>
            <a:spLocks noGrp="1"/>
          </p:cNvSpPr>
          <p:nvPr>
            <p:ph idx="1"/>
          </p:nvPr>
        </p:nvSpPr>
        <p:spPr/>
        <p:txBody>
          <a:bodyPr/>
          <a:lstStyle/>
          <a:p>
            <a:r>
              <a:rPr lang="sv-SE" sz="2400" dirty="0" smtClean="0"/>
              <a:t>Handsignaler</a:t>
            </a:r>
          </a:p>
          <a:p>
            <a:pPr lvl="1"/>
            <a:r>
              <a:rPr lang="sv-SE" sz="2000" dirty="0" smtClean="0"/>
              <a:t>Framåt</a:t>
            </a:r>
          </a:p>
          <a:p>
            <a:pPr lvl="1"/>
            <a:r>
              <a:rPr lang="sv-SE" sz="2000" dirty="0" smtClean="0"/>
              <a:t>Back</a:t>
            </a:r>
          </a:p>
          <a:p>
            <a:pPr lvl="1"/>
            <a:r>
              <a:rPr lang="sv-SE" sz="2000" dirty="0" smtClean="0"/>
              <a:t>Sakta</a:t>
            </a:r>
          </a:p>
          <a:p>
            <a:pPr lvl="1"/>
            <a:r>
              <a:rPr lang="sv-SE" sz="2000" dirty="0" smtClean="0"/>
              <a:t>Sakta framåt</a:t>
            </a:r>
          </a:p>
          <a:p>
            <a:pPr lvl="1"/>
            <a:r>
              <a:rPr lang="sv-SE" sz="2000" dirty="0" smtClean="0"/>
              <a:t>Sakta back</a:t>
            </a:r>
          </a:p>
          <a:p>
            <a:pPr lvl="1"/>
            <a:r>
              <a:rPr lang="sv-SE" sz="2000" dirty="0" smtClean="0"/>
              <a:t>Rörlig stoppsignal</a:t>
            </a:r>
          </a:p>
          <a:p>
            <a:pPr lvl="1"/>
            <a:r>
              <a:rPr lang="sv-SE" sz="2000" dirty="0" smtClean="0"/>
              <a:t>Kopplet</a:t>
            </a:r>
            <a:endParaRPr lang="sv-SE" sz="2000"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31</a:t>
            </a:fld>
            <a:endParaRPr lang="sv-SE" dirty="0"/>
          </a:p>
        </p:txBody>
      </p:sp>
    </p:spTree>
    <p:extLst>
      <p:ext uri="{BB962C8B-B14F-4D97-AF65-F5344CB8AC3E}">
        <p14:creationId xmlns:p14="http://schemas.microsoft.com/office/powerpoint/2010/main" val="21934518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2.7. </a:t>
            </a:r>
            <a:r>
              <a:rPr lang="sv-SE" i="1" dirty="0" smtClean="0"/>
              <a:t>Bromsprovning m.m.</a:t>
            </a:r>
            <a:endParaRPr lang="sv-SE" i="1" dirty="0"/>
          </a:p>
        </p:txBody>
      </p:sp>
      <p:sp>
        <p:nvSpPr>
          <p:cNvPr id="3" name="Platshållare för innehåll 2"/>
          <p:cNvSpPr>
            <a:spLocks noGrp="1"/>
          </p:cNvSpPr>
          <p:nvPr>
            <p:ph idx="1"/>
          </p:nvPr>
        </p:nvSpPr>
        <p:spPr/>
        <p:txBody>
          <a:bodyPr/>
          <a:lstStyle/>
          <a:p>
            <a:r>
              <a:rPr lang="sv-SE" sz="2400" dirty="0" smtClean="0"/>
              <a:t>Handsignaler</a:t>
            </a:r>
          </a:p>
          <a:p>
            <a:pPr lvl="1"/>
            <a:r>
              <a:rPr lang="sv-SE" sz="2000" dirty="0" smtClean="0"/>
              <a:t>Bromsa</a:t>
            </a:r>
          </a:p>
          <a:p>
            <a:pPr lvl="1"/>
            <a:r>
              <a:rPr lang="sv-SE" sz="2000" dirty="0" smtClean="0"/>
              <a:t>Lossa</a:t>
            </a:r>
          </a:p>
          <a:p>
            <a:pPr lvl="1"/>
            <a:r>
              <a:rPr lang="sv-SE" sz="2000" dirty="0" smtClean="0"/>
              <a:t>Klart (vid bromsprovning)</a:t>
            </a:r>
            <a:endParaRPr lang="sv-SE" sz="2000"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32</a:t>
            </a:fld>
            <a:endParaRPr lang="sv-SE" dirty="0"/>
          </a:p>
        </p:txBody>
      </p:sp>
    </p:spTree>
    <p:extLst>
      <p:ext uri="{BB962C8B-B14F-4D97-AF65-F5344CB8AC3E}">
        <p14:creationId xmlns:p14="http://schemas.microsoft.com/office/powerpoint/2010/main" val="2703040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2.8. </a:t>
            </a:r>
            <a:r>
              <a:rPr lang="sv-SE" i="1" dirty="0" smtClean="0"/>
              <a:t>Signaler för övrig information</a:t>
            </a:r>
            <a:endParaRPr lang="sv-SE" i="1" dirty="0"/>
          </a:p>
        </p:txBody>
      </p:sp>
      <p:sp>
        <p:nvSpPr>
          <p:cNvPr id="3" name="Platshållare för innehåll 2"/>
          <p:cNvSpPr>
            <a:spLocks noGrp="1"/>
          </p:cNvSpPr>
          <p:nvPr>
            <p:ph idx="1"/>
          </p:nvPr>
        </p:nvSpPr>
        <p:spPr/>
        <p:txBody>
          <a:bodyPr/>
          <a:lstStyle/>
          <a:p>
            <a:r>
              <a:rPr lang="sv-SE" dirty="0" smtClean="0"/>
              <a:t>Signaler för varning och fara</a:t>
            </a:r>
          </a:p>
          <a:p>
            <a:pPr lvl="1"/>
            <a:r>
              <a:rPr lang="sv-SE" dirty="0" smtClean="0"/>
              <a:t>Ljudsignal ”tåg kommer”</a:t>
            </a:r>
          </a:p>
          <a:p>
            <a:pPr lvl="1"/>
            <a:r>
              <a:rPr lang="sv-SE" dirty="0" smtClean="0"/>
              <a:t>Rörlig stoppsignal</a:t>
            </a:r>
          </a:p>
          <a:p>
            <a:pPr lvl="1"/>
            <a:r>
              <a:rPr lang="sv-SE" dirty="0" smtClean="0"/>
              <a:t>Stopp med A-signal</a:t>
            </a:r>
          </a:p>
          <a:p>
            <a:pPr lvl="1"/>
            <a:r>
              <a:rPr lang="sv-SE" dirty="0" smtClean="0"/>
              <a:t>Ljudsignal ”fara” med vissla/tyfon</a:t>
            </a:r>
          </a:p>
          <a:p>
            <a:pPr lvl="1"/>
            <a:r>
              <a:rPr lang="sv-SE" dirty="0"/>
              <a:t>Ljudsignal ”fara” med </a:t>
            </a:r>
            <a:r>
              <a:rPr lang="sv-SE" dirty="0" smtClean="0"/>
              <a:t>enklangsklocka</a:t>
            </a:r>
          </a:p>
          <a:p>
            <a:r>
              <a:rPr lang="sv-SE" dirty="0" smtClean="0"/>
              <a:t>Signaler på tågsätt och </a:t>
            </a:r>
            <a:r>
              <a:rPr lang="sv-SE" dirty="0" err="1" smtClean="0"/>
              <a:t>fordonssätt</a:t>
            </a:r>
            <a:endParaRPr lang="sv-SE" dirty="0" smtClean="0"/>
          </a:p>
          <a:p>
            <a:pPr lvl="1"/>
            <a:r>
              <a:rPr lang="sv-SE" dirty="0" smtClean="0"/>
              <a:t>Frontsignal (ny term)</a:t>
            </a:r>
          </a:p>
          <a:p>
            <a:pPr lvl="1"/>
            <a:r>
              <a:rPr lang="sv-SE" dirty="0" smtClean="0"/>
              <a:t>Slutsignal</a:t>
            </a:r>
          </a:p>
          <a:p>
            <a:r>
              <a:rPr lang="sv-SE" dirty="0" smtClean="0"/>
              <a:t>Signaler på växlingssätt</a:t>
            </a:r>
          </a:p>
          <a:p>
            <a:pPr lvl="1"/>
            <a:r>
              <a:rPr lang="sv-SE" dirty="0" smtClean="0"/>
              <a:t>Framändessignal (t.ex. framändesskärm, skorsten, vitt sken)</a:t>
            </a:r>
          </a:p>
          <a:p>
            <a:pPr lvl="1"/>
            <a:r>
              <a:rPr lang="sv-SE" dirty="0" smtClean="0"/>
              <a:t>Bakändessignal (rött sken som nattsignal)</a:t>
            </a:r>
            <a:endParaRPr lang="sv-SE" dirty="0"/>
          </a:p>
          <a:p>
            <a:pPr lvl="1"/>
            <a:endParaRPr lang="sv-SE"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33</a:t>
            </a:fld>
            <a:endParaRPr lang="sv-SE" dirty="0"/>
          </a:p>
        </p:txBody>
      </p:sp>
    </p:spTree>
    <p:extLst>
      <p:ext uri="{BB962C8B-B14F-4D97-AF65-F5344CB8AC3E}">
        <p14:creationId xmlns:p14="http://schemas.microsoft.com/office/powerpoint/2010/main" val="28063445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Avsnitt 2.8. </a:t>
            </a:r>
            <a:r>
              <a:rPr lang="sv-SE" i="1" dirty="0"/>
              <a:t>Signaler för övrig information</a:t>
            </a:r>
            <a:endParaRPr lang="sv-SE" dirty="0"/>
          </a:p>
        </p:txBody>
      </p:sp>
      <p:sp>
        <p:nvSpPr>
          <p:cNvPr id="3" name="Platshållare för innehåll 2"/>
          <p:cNvSpPr>
            <a:spLocks noGrp="1"/>
          </p:cNvSpPr>
          <p:nvPr>
            <p:ph idx="1"/>
          </p:nvPr>
        </p:nvSpPr>
        <p:spPr/>
        <p:txBody>
          <a:bodyPr/>
          <a:lstStyle/>
          <a:p>
            <a:r>
              <a:rPr lang="sv-SE" dirty="0" smtClean="0"/>
              <a:t>Ljudsignaler</a:t>
            </a:r>
          </a:p>
          <a:p>
            <a:pPr lvl="1"/>
            <a:r>
              <a:rPr lang="sv-SE" dirty="0" smtClean="0"/>
              <a:t>Bromsa</a:t>
            </a:r>
          </a:p>
          <a:p>
            <a:pPr lvl="1"/>
            <a:r>
              <a:rPr lang="sv-SE" dirty="0" smtClean="0"/>
              <a:t>Lossa bromsarna</a:t>
            </a:r>
          </a:p>
          <a:p>
            <a:pPr lvl="1"/>
            <a:r>
              <a:rPr lang="sv-SE" dirty="0" smtClean="0"/>
              <a:t>Samtal önskas (med vissla/tyfon)</a:t>
            </a:r>
          </a:p>
          <a:p>
            <a:pPr lvl="1"/>
            <a:r>
              <a:rPr lang="sv-SE" dirty="0"/>
              <a:t>Samtal önskas </a:t>
            </a:r>
            <a:r>
              <a:rPr lang="sv-SE" dirty="0" smtClean="0"/>
              <a:t>(med enklangsklocka)</a:t>
            </a:r>
          </a:p>
          <a:p>
            <a:pPr lvl="1"/>
            <a:r>
              <a:rPr lang="sv-SE" dirty="0" smtClean="0"/>
              <a:t>(Ljudsignal ”undersök bromsarna” har utgått, ”samtal önskas” används i stället)</a:t>
            </a:r>
          </a:p>
          <a:p>
            <a:pPr lvl="1"/>
            <a:r>
              <a:rPr lang="sv-SE" dirty="0" smtClean="0"/>
              <a:t>Övriga signaler med enklangsklocka</a:t>
            </a:r>
          </a:p>
          <a:p>
            <a:r>
              <a:rPr lang="sv-SE" dirty="0" smtClean="0"/>
              <a:t>Signaler vid förarens möteskontroll</a:t>
            </a:r>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34</a:t>
            </a:fld>
            <a:endParaRPr lang="sv-SE" dirty="0"/>
          </a:p>
        </p:txBody>
      </p:sp>
    </p:spTree>
    <p:extLst>
      <p:ext uri="{BB962C8B-B14F-4D97-AF65-F5344CB8AC3E}">
        <p14:creationId xmlns:p14="http://schemas.microsoft.com/office/powerpoint/2010/main" val="757193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Avsnitt 2.8. </a:t>
            </a:r>
            <a:r>
              <a:rPr lang="sv-SE" i="1" dirty="0"/>
              <a:t>Signaler för övrig information</a:t>
            </a:r>
            <a:endParaRPr lang="sv-SE" dirty="0"/>
          </a:p>
        </p:txBody>
      </p:sp>
      <p:sp>
        <p:nvSpPr>
          <p:cNvPr id="3" name="Platshållare för innehåll 2"/>
          <p:cNvSpPr>
            <a:spLocks noGrp="1"/>
          </p:cNvSpPr>
          <p:nvPr>
            <p:ph idx="1"/>
          </p:nvPr>
        </p:nvSpPr>
        <p:spPr/>
        <p:txBody>
          <a:bodyPr/>
          <a:lstStyle/>
          <a:p>
            <a:r>
              <a:rPr lang="sv-SE" dirty="0"/>
              <a:t>Signaler för övrig information</a:t>
            </a:r>
          </a:p>
          <a:p>
            <a:pPr lvl="1"/>
            <a:r>
              <a:rPr lang="sv-SE" dirty="0"/>
              <a:t>Växelskärm</a:t>
            </a:r>
          </a:p>
          <a:p>
            <a:pPr lvl="1"/>
            <a:r>
              <a:rPr lang="sv-SE" dirty="0"/>
              <a:t>Handsignal ”lägg om växeln”</a:t>
            </a:r>
          </a:p>
          <a:p>
            <a:pPr lvl="1"/>
            <a:r>
              <a:rPr lang="sv-SE" dirty="0"/>
              <a:t>Ljudsignal ”lägg om växeln</a:t>
            </a:r>
            <a:r>
              <a:rPr lang="sv-SE" dirty="0" smtClean="0"/>
              <a:t>”</a:t>
            </a:r>
          </a:p>
          <a:p>
            <a:pPr lvl="1"/>
            <a:r>
              <a:rPr lang="sv-SE" dirty="0" smtClean="0"/>
              <a:t>Hinderpåle</a:t>
            </a:r>
          </a:p>
          <a:p>
            <a:pPr lvl="1"/>
            <a:r>
              <a:rPr lang="sv-SE" dirty="0" smtClean="0"/>
              <a:t>Kilometertavla</a:t>
            </a:r>
          </a:p>
          <a:p>
            <a:pPr lvl="1"/>
            <a:r>
              <a:rPr lang="sv-SE" dirty="0" smtClean="0"/>
              <a:t>Ljudsignaltavla</a:t>
            </a:r>
          </a:p>
          <a:p>
            <a:pPr lvl="2"/>
            <a:r>
              <a:rPr lang="sv-SE" dirty="0" smtClean="0"/>
              <a:t>Triangelformad (även med ”V” och nattmössa)</a:t>
            </a:r>
          </a:p>
          <a:p>
            <a:pPr lvl="2"/>
            <a:r>
              <a:rPr lang="sv-SE" dirty="0" smtClean="0"/>
              <a:t>Rektangelformad</a:t>
            </a:r>
          </a:p>
          <a:p>
            <a:pPr lvl="1"/>
            <a:r>
              <a:rPr lang="sv-SE" dirty="0" smtClean="0"/>
              <a:t>Handsignal ”klart”</a:t>
            </a:r>
          </a:p>
          <a:p>
            <a:pPr lvl="1"/>
            <a:r>
              <a:rPr lang="sv-SE" dirty="0" smtClean="0"/>
              <a:t>Ljudsignaler:</a:t>
            </a:r>
          </a:p>
          <a:p>
            <a:pPr lvl="2"/>
            <a:r>
              <a:rPr lang="sv-SE" dirty="0" smtClean="0"/>
              <a:t>Uppfattat</a:t>
            </a:r>
          </a:p>
          <a:p>
            <a:pPr lvl="2"/>
            <a:r>
              <a:rPr lang="sv-SE" dirty="0" smtClean="0"/>
              <a:t>Frågesignal</a:t>
            </a:r>
            <a:endParaRPr lang="sv-SE" dirty="0"/>
          </a:p>
          <a:p>
            <a:endParaRPr lang="sv-SE"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35</a:t>
            </a:fld>
            <a:endParaRPr lang="sv-SE" dirty="0"/>
          </a:p>
        </p:txBody>
      </p:sp>
    </p:spTree>
    <p:extLst>
      <p:ext uri="{BB962C8B-B14F-4D97-AF65-F5344CB8AC3E}">
        <p14:creationId xmlns:p14="http://schemas.microsoft.com/office/powerpoint/2010/main" val="242263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Avsnitt 2.9. </a:t>
            </a:r>
            <a:r>
              <a:rPr lang="sv-SE" i="1" dirty="0" smtClean="0"/>
              <a:t>Underrättelser om ändrade signalmedel m.m.</a:t>
            </a:r>
            <a:endParaRPr lang="sv-SE" i="1" dirty="0"/>
          </a:p>
        </p:txBody>
      </p:sp>
      <p:sp>
        <p:nvSpPr>
          <p:cNvPr id="3" name="Platshållare för innehåll 2"/>
          <p:cNvSpPr>
            <a:spLocks noGrp="1"/>
          </p:cNvSpPr>
          <p:nvPr>
            <p:ph idx="1"/>
          </p:nvPr>
        </p:nvSpPr>
        <p:spPr/>
        <p:txBody>
          <a:bodyPr>
            <a:normAutofit/>
          </a:bodyPr>
          <a:lstStyle/>
          <a:p>
            <a:r>
              <a:rPr lang="sv-SE" sz="2800" dirty="0" smtClean="0"/>
              <a:t>Underrättelse ska anslås på personalens ordertavla i fler fall än tidigare</a:t>
            </a:r>
            <a:endParaRPr lang="sv-SE" sz="2800" dirty="0"/>
          </a:p>
        </p:txBody>
      </p:sp>
      <p:sp>
        <p:nvSpPr>
          <p:cNvPr id="4" name="Platshållare för datum 3"/>
          <p:cNvSpPr>
            <a:spLocks noGrp="1"/>
          </p:cNvSpPr>
          <p:nvPr>
            <p:ph type="dt" sz="half" idx="10"/>
          </p:nvPr>
        </p:nvSpPr>
        <p:spPr/>
        <p:txBody>
          <a:bodyPr/>
          <a:lstStyle/>
          <a:p>
            <a:r>
              <a:rPr lang="sv-SE" smtClean="0"/>
              <a:t>2013-01-31</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36</a:t>
            </a:fld>
            <a:endParaRPr lang="sv-SE" dirty="0"/>
          </a:p>
        </p:txBody>
      </p:sp>
    </p:spTree>
    <p:extLst>
      <p:ext uri="{BB962C8B-B14F-4D97-AF65-F5344CB8AC3E}">
        <p14:creationId xmlns:p14="http://schemas.microsoft.com/office/powerpoint/2010/main" val="22662998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2800" dirty="0" smtClean="0"/>
              <a:t>Avsnitt 3 </a:t>
            </a:r>
            <a:r>
              <a:rPr lang="sv-SE" sz="2800" i="1" dirty="0" smtClean="0"/>
              <a:t>Säkerhetsbestämmelser, allmänt</a:t>
            </a:r>
            <a:endParaRPr lang="sv-SE" sz="2800" i="1" dirty="0"/>
          </a:p>
        </p:txBody>
      </p:sp>
      <p:sp>
        <p:nvSpPr>
          <p:cNvPr id="3" name="Platshållare för innehåll 2"/>
          <p:cNvSpPr>
            <a:spLocks noGrp="1"/>
          </p:cNvSpPr>
          <p:nvPr>
            <p:ph idx="1"/>
          </p:nvPr>
        </p:nvSpPr>
        <p:spPr>
          <a:xfrm>
            <a:off x="457200" y="1052736"/>
            <a:ext cx="8229600" cy="5073427"/>
          </a:xfrm>
        </p:spPr>
        <p:txBody>
          <a:bodyPr>
            <a:normAutofit/>
          </a:bodyPr>
          <a:lstStyle/>
          <a:p>
            <a:pPr marL="0" indent="0">
              <a:buNone/>
            </a:pPr>
            <a:r>
              <a:rPr lang="sv-SE" sz="2400" dirty="0" err="1" smtClean="0"/>
              <a:t>Avsn</a:t>
            </a:r>
            <a:r>
              <a:rPr lang="sv-SE" sz="2400" dirty="0" smtClean="0"/>
              <a:t>. 3.1 </a:t>
            </a:r>
            <a:r>
              <a:rPr lang="sv-SE" sz="2400" i="1" dirty="0" smtClean="0"/>
              <a:t>Bestämmelsernas åtlydnad m.m.</a:t>
            </a:r>
          </a:p>
          <a:p>
            <a:r>
              <a:rPr lang="sv-SE" sz="2400" dirty="0" smtClean="0"/>
              <a:t>Motsvarar Säo-82 § 20.</a:t>
            </a:r>
          </a:p>
          <a:p>
            <a:r>
              <a:rPr lang="sv-SE" sz="2400" dirty="0" smtClean="0"/>
              <a:t>Skrivning om tagande ur tjänst vid olycka eller tillbud, som hänvisar till järnvägens regler.</a:t>
            </a:r>
          </a:p>
          <a:p>
            <a:pPr marL="0" indent="0">
              <a:buNone/>
            </a:pPr>
            <a:r>
              <a:rPr lang="sv-SE" sz="2400" dirty="0" err="1" smtClean="0"/>
              <a:t>Avsn</a:t>
            </a:r>
            <a:r>
              <a:rPr lang="sv-SE" sz="2400" dirty="0" smtClean="0"/>
              <a:t>. 3.2 </a:t>
            </a:r>
            <a:r>
              <a:rPr lang="sv-SE" sz="2400" i="1" dirty="0" smtClean="0"/>
              <a:t>Samtal</a:t>
            </a:r>
          </a:p>
          <a:p>
            <a:r>
              <a:rPr lang="sv-SE" sz="2400" dirty="0"/>
              <a:t>Motsvarar </a:t>
            </a:r>
            <a:r>
              <a:rPr lang="sv-SE" sz="2400" dirty="0" smtClean="0"/>
              <a:t>Säo-82 § 21.</a:t>
            </a:r>
          </a:p>
          <a:p>
            <a:r>
              <a:rPr lang="sv-SE" sz="2400" dirty="0" smtClean="0"/>
              <a:t>Utvidgat och anpassat till reglerna i BV Säo-00</a:t>
            </a:r>
          </a:p>
          <a:p>
            <a:pPr marL="0" indent="0">
              <a:buNone/>
            </a:pPr>
            <a:r>
              <a:rPr lang="sv-SE" sz="2400" dirty="0" err="1" smtClean="0"/>
              <a:t>Avsn</a:t>
            </a:r>
            <a:r>
              <a:rPr lang="sv-SE" sz="2400" dirty="0" smtClean="0"/>
              <a:t>. 3.3 </a:t>
            </a:r>
            <a:r>
              <a:rPr lang="sv-SE" sz="2400" i="1" dirty="0" smtClean="0"/>
              <a:t>Innehav av </a:t>
            </a:r>
            <a:r>
              <a:rPr lang="sv-SE" sz="2400" i="1" dirty="0" err="1" smtClean="0"/>
              <a:t>Säo</a:t>
            </a:r>
            <a:r>
              <a:rPr lang="sv-SE" sz="2400" i="1" dirty="0" smtClean="0"/>
              <a:t>, </a:t>
            </a:r>
            <a:r>
              <a:rPr lang="sv-SE" sz="2400" i="1" dirty="0" err="1" smtClean="0"/>
              <a:t>vko</a:t>
            </a:r>
            <a:r>
              <a:rPr lang="sv-SE" sz="2400" i="1" dirty="0" smtClean="0"/>
              <a:t>, klocka, </a:t>
            </a:r>
            <a:r>
              <a:rPr lang="sv-SE" sz="2400" i="1" dirty="0" err="1" smtClean="0"/>
              <a:t>tdt</a:t>
            </a:r>
            <a:r>
              <a:rPr lang="sv-SE" sz="2400" i="1" dirty="0" smtClean="0"/>
              <a:t> etc.</a:t>
            </a:r>
          </a:p>
          <a:p>
            <a:pPr marL="0" indent="0">
              <a:buNone/>
            </a:pPr>
            <a:r>
              <a:rPr lang="sv-SE" sz="2400" dirty="0" err="1" smtClean="0"/>
              <a:t>Avsn</a:t>
            </a:r>
            <a:r>
              <a:rPr lang="sv-SE" sz="2400" dirty="0" smtClean="0"/>
              <a:t>. 3.4 </a:t>
            </a:r>
            <a:r>
              <a:rPr lang="sv-SE" sz="2400" i="1" dirty="0" smtClean="0"/>
              <a:t>Färd i förarhytt</a:t>
            </a:r>
          </a:p>
          <a:p>
            <a:r>
              <a:rPr lang="sv-SE" sz="2400" dirty="0" smtClean="0"/>
              <a:t>I Säo-82 gällermotsvarande bestämmelser </a:t>
            </a:r>
            <a:r>
              <a:rPr lang="sv-SE" sz="2400" smtClean="0"/>
              <a:t>enbart </a:t>
            </a:r>
            <a:r>
              <a:rPr lang="sv-SE" sz="2400" smtClean="0"/>
              <a:t>för tåg</a:t>
            </a:r>
            <a:endParaRPr lang="sv-SE" sz="2400" dirty="0" smtClean="0"/>
          </a:p>
          <a:p>
            <a:r>
              <a:rPr lang="sv-SE" sz="2400" dirty="0" smtClean="0"/>
              <a:t>Krav på intyg att färden sker på egen risk har slopats.</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37</a:t>
            </a:fld>
            <a:endParaRPr lang="sv-SE"/>
          </a:p>
        </p:txBody>
      </p:sp>
    </p:spTree>
    <p:extLst>
      <p:ext uri="{BB962C8B-B14F-4D97-AF65-F5344CB8AC3E}">
        <p14:creationId xmlns:p14="http://schemas.microsoft.com/office/powerpoint/2010/main" val="2561352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3200" dirty="0" smtClean="0"/>
              <a:t>Avsnitt 4 </a:t>
            </a:r>
            <a:r>
              <a:rPr lang="sv-SE" sz="3200" i="1" dirty="0" smtClean="0"/>
              <a:t>Spåranläggningen</a:t>
            </a:r>
            <a:endParaRPr lang="sv-SE" sz="3200" i="1" dirty="0"/>
          </a:p>
        </p:txBody>
      </p:sp>
      <p:sp>
        <p:nvSpPr>
          <p:cNvPr id="3" name="Platshållare för innehåll 2"/>
          <p:cNvSpPr>
            <a:spLocks noGrp="1"/>
          </p:cNvSpPr>
          <p:nvPr>
            <p:ph idx="1"/>
          </p:nvPr>
        </p:nvSpPr>
        <p:spPr>
          <a:xfrm>
            <a:off x="457200" y="1052736"/>
            <a:ext cx="8229600" cy="5073427"/>
          </a:xfrm>
        </p:spPr>
        <p:txBody>
          <a:bodyPr>
            <a:normAutofit fontScale="92500" lnSpcReduction="10000"/>
          </a:bodyPr>
          <a:lstStyle/>
          <a:p>
            <a:pPr marL="0" indent="0">
              <a:buNone/>
            </a:pPr>
            <a:r>
              <a:rPr lang="sv-SE" sz="2400" dirty="0" err="1" smtClean="0"/>
              <a:t>Avsn</a:t>
            </a:r>
            <a:r>
              <a:rPr lang="sv-SE" sz="2400" dirty="0" smtClean="0"/>
              <a:t>. 4.1 </a:t>
            </a:r>
            <a:r>
              <a:rPr lang="sv-SE" sz="2400" i="1" dirty="0" smtClean="0"/>
              <a:t>Indelning</a:t>
            </a:r>
          </a:p>
          <a:p>
            <a:r>
              <a:rPr lang="sv-SE" sz="2400" dirty="0" smtClean="0"/>
              <a:t>Ändrad definition av </a:t>
            </a:r>
            <a:r>
              <a:rPr lang="sv-SE" sz="2400" i="1" dirty="0" smtClean="0"/>
              <a:t>linjen.</a:t>
            </a:r>
          </a:p>
          <a:p>
            <a:r>
              <a:rPr lang="sv-SE" sz="2400" dirty="0" smtClean="0"/>
              <a:t>Ny term </a:t>
            </a:r>
            <a:r>
              <a:rPr lang="sv-SE" sz="2400" i="1" dirty="0" smtClean="0"/>
              <a:t>Byggspår</a:t>
            </a:r>
            <a:r>
              <a:rPr lang="sv-SE" sz="2400" dirty="0" smtClean="0"/>
              <a:t>. Har tillkommit för att förenkla trafiken på resten av banan vid längre arbeten.</a:t>
            </a:r>
          </a:p>
          <a:p>
            <a:r>
              <a:rPr lang="sv-SE" sz="2400" dirty="0" smtClean="0"/>
              <a:t>Nya termer </a:t>
            </a:r>
            <a:r>
              <a:rPr lang="sv-SE" sz="2400" i="1" dirty="0" err="1" smtClean="0"/>
              <a:t>Huvudtågspår</a:t>
            </a:r>
            <a:r>
              <a:rPr lang="sv-SE" sz="2400" dirty="0" smtClean="0"/>
              <a:t> (</a:t>
            </a:r>
            <a:r>
              <a:rPr lang="sv-SE" sz="2400" dirty="0" err="1" smtClean="0"/>
              <a:t>tågspår</a:t>
            </a:r>
            <a:r>
              <a:rPr lang="sv-SE" sz="2400" dirty="0" smtClean="0"/>
              <a:t> som leder genom växlar i normalläge) och </a:t>
            </a:r>
            <a:r>
              <a:rPr lang="sv-SE" sz="2400" i="1" dirty="0" err="1" smtClean="0"/>
              <a:t>Sidotågspår</a:t>
            </a:r>
            <a:endParaRPr lang="sv-SE" sz="2400" i="1" dirty="0" smtClean="0"/>
          </a:p>
          <a:p>
            <a:pPr marL="0" indent="0">
              <a:buNone/>
            </a:pPr>
            <a:r>
              <a:rPr lang="sv-SE" sz="2400" dirty="0" err="1" smtClean="0"/>
              <a:t>Avsn</a:t>
            </a:r>
            <a:r>
              <a:rPr lang="sv-SE" sz="2400" dirty="0" smtClean="0"/>
              <a:t>. 4.2 </a:t>
            </a:r>
            <a:r>
              <a:rPr lang="sv-SE" sz="2400" i="1" dirty="0" smtClean="0"/>
              <a:t>Plankorsningar</a:t>
            </a:r>
          </a:p>
          <a:p>
            <a:r>
              <a:rPr lang="sv-SE" sz="2400" dirty="0" smtClean="0"/>
              <a:t>Väsentligt utökat. Alla bestämmelser om plankorsningar är samlade här.</a:t>
            </a:r>
          </a:p>
          <a:p>
            <a:pPr lvl="1"/>
            <a:r>
              <a:rPr lang="sv-SE" sz="2000" dirty="0" smtClean="0"/>
              <a:t>Bestämmelser om s.k. förenklad bevakning. </a:t>
            </a:r>
          </a:p>
          <a:p>
            <a:pPr lvl="1"/>
            <a:r>
              <a:rPr lang="sv-SE" sz="2000" dirty="0" smtClean="0"/>
              <a:t>Även vid C-</a:t>
            </a:r>
            <a:r>
              <a:rPr lang="sv-SE" sz="2000" dirty="0" err="1" smtClean="0"/>
              <a:t>fordonsfärd</a:t>
            </a:r>
            <a:r>
              <a:rPr lang="sv-SE" sz="2000" dirty="0" smtClean="0"/>
              <a:t> gäller att man ska stanna om en V-signal visar ”stopp”</a:t>
            </a:r>
          </a:p>
          <a:p>
            <a:pPr lvl="1"/>
            <a:r>
              <a:rPr lang="sv-SE" sz="2000" i="1" dirty="0" smtClean="0"/>
              <a:t>Vägvakt</a:t>
            </a:r>
            <a:r>
              <a:rPr lang="sv-SE" sz="2000" dirty="0" smtClean="0"/>
              <a:t> omfattar också det som i Säo-82 benämns </a:t>
            </a:r>
            <a:r>
              <a:rPr lang="sv-SE" sz="2000" i="1" dirty="0" smtClean="0"/>
              <a:t>vakt vid vägkorsning</a:t>
            </a:r>
            <a:r>
              <a:rPr lang="sv-SE" sz="2000" dirty="0" smtClean="0"/>
              <a:t> – ingen skillnad görs.</a:t>
            </a:r>
          </a:p>
          <a:p>
            <a:pPr lvl="1"/>
            <a:r>
              <a:rPr lang="sv-SE" sz="2000" dirty="0" err="1" smtClean="0"/>
              <a:t>Vägvakt</a:t>
            </a:r>
            <a:r>
              <a:rPr lang="sv-SE" sz="2000" dirty="0" smtClean="0"/>
              <a:t> ska varna genom utvecklad signalflagga med utsträckt arm. </a:t>
            </a:r>
            <a:r>
              <a:rPr lang="sv-SE" sz="2000" dirty="0" err="1" smtClean="0"/>
              <a:t>Enl</a:t>
            </a:r>
            <a:r>
              <a:rPr lang="sv-SE" sz="2000" dirty="0" smtClean="0"/>
              <a:t> Säo-82 gäller rörlig signal, vilket inte stämmer med Vägmärkeskungörelsen.</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38</a:t>
            </a:fld>
            <a:endParaRPr lang="sv-SE"/>
          </a:p>
        </p:txBody>
      </p:sp>
    </p:spTree>
    <p:extLst>
      <p:ext uri="{BB962C8B-B14F-4D97-AF65-F5344CB8AC3E}">
        <p14:creationId xmlns:p14="http://schemas.microsoft.com/office/powerpoint/2010/main" val="32804826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3200" dirty="0" smtClean="0"/>
              <a:t>Avsnitt 4 </a:t>
            </a:r>
            <a:r>
              <a:rPr lang="sv-SE" sz="3200" i="1" dirty="0" smtClean="0"/>
              <a:t>Spåranläggningen</a:t>
            </a:r>
            <a:endParaRPr lang="sv-SE" sz="3200" i="1" dirty="0"/>
          </a:p>
        </p:txBody>
      </p:sp>
      <p:sp>
        <p:nvSpPr>
          <p:cNvPr id="3" name="Platshållare för innehåll 2"/>
          <p:cNvSpPr>
            <a:spLocks noGrp="1"/>
          </p:cNvSpPr>
          <p:nvPr>
            <p:ph idx="1"/>
          </p:nvPr>
        </p:nvSpPr>
        <p:spPr>
          <a:xfrm>
            <a:off x="457200" y="1052736"/>
            <a:ext cx="8229600" cy="5073427"/>
          </a:xfrm>
        </p:spPr>
        <p:txBody>
          <a:bodyPr>
            <a:normAutofit/>
          </a:bodyPr>
          <a:lstStyle/>
          <a:p>
            <a:pPr marL="0" indent="0">
              <a:buNone/>
            </a:pPr>
            <a:r>
              <a:rPr lang="sv-SE" sz="2400" dirty="0" err="1" smtClean="0"/>
              <a:t>Avsn</a:t>
            </a:r>
            <a:r>
              <a:rPr lang="sv-SE" sz="2400" dirty="0" smtClean="0"/>
              <a:t>. 4.3 </a:t>
            </a:r>
            <a:r>
              <a:rPr lang="sv-SE" sz="2400" i="1" dirty="0" smtClean="0"/>
              <a:t>Signalsäkerhetsanläggningar</a:t>
            </a:r>
            <a:endParaRPr lang="sv-SE" sz="2400" dirty="0" smtClean="0"/>
          </a:p>
          <a:p>
            <a:r>
              <a:rPr lang="sv-SE" sz="2400" dirty="0" smtClean="0"/>
              <a:t>Pkt 1: Ny term </a:t>
            </a:r>
            <a:r>
              <a:rPr lang="sv-SE" sz="2400" i="1" dirty="0" smtClean="0"/>
              <a:t>Övervakad växel</a:t>
            </a:r>
            <a:r>
              <a:rPr lang="sv-SE" sz="2400" dirty="0" smtClean="0"/>
              <a:t>. Innefattades i </a:t>
            </a:r>
            <a:r>
              <a:rPr lang="sv-SE" sz="2400" i="1" dirty="0" smtClean="0"/>
              <a:t>Låst växel </a:t>
            </a:r>
            <a:r>
              <a:rPr lang="sv-SE" sz="2400" dirty="0" smtClean="0"/>
              <a:t>i Säo-82.</a:t>
            </a:r>
          </a:p>
          <a:p>
            <a:r>
              <a:rPr lang="sv-SE" sz="2400" dirty="0" smtClean="0"/>
              <a:t>Pkt 2-7: Bestämmelser om K-nycklar, särskilt K16.</a:t>
            </a:r>
          </a:p>
          <a:p>
            <a:r>
              <a:rPr lang="sv-SE" sz="2400" dirty="0" smtClean="0"/>
              <a:t>Pkt 9: Växlar i </a:t>
            </a:r>
            <a:r>
              <a:rPr lang="sv-SE" sz="2400" dirty="0" err="1" smtClean="0"/>
              <a:t>huvudtågspåret</a:t>
            </a:r>
            <a:r>
              <a:rPr lang="sv-SE" sz="2400" dirty="0" smtClean="0"/>
              <a:t> på obevakad station får läggas om även under A-arbete.</a:t>
            </a:r>
          </a:p>
          <a:p>
            <a:pPr marL="0" indent="0">
              <a:buNone/>
            </a:pPr>
            <a:r>
              <a:rPr lang="sv-SE" sz="2400" dirty="0" smtClean="0"/>
              <a:t>Avsn. 4.5 </a:t>
            </a:r>
            <a:r>
              <a:rPr lang="sv-SE" sz="2400" i="1" dirty="0" smtClean="0"/>
              <a:t>Hastighetsnedsättningar</a:t>
            </a:r>
            <a:endParaRPr lang="sv-SE" sz="2400" dirty="0" smtClean="0"/>
          </a:p>
          <a:p>
            <a:r>
              <a:rPr lang="sv-SE" sz="2400" dirty="0" smtClean="0"/>
              <a:t>Pkt 4: Bestämmelser om hastighetsnedsättning utan signalering.</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39</a:t>
            </a:fld>
            <a:endParaRPr lang="sv-SE"/>
          </a:p>
        </p:txBody>
      </p:sp>
    </p:spTree>
    <p:extLst>
      <p:ext uri="{BB962C8B-B14F-4D97-AF65-F5344CB8AC3E}">
        <p14:creationId xmlns:p14="http://schemas.microsoft.com/office/powerpoint/2010/main" val="2643119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dirty="0" smtClean="0"/>
              <a:t>Behov och lösning</a:t>
            </a:r>
            <a:endParaRPr lang="sv-SE" dirty="0"/>
          </a:p>
        </p:txBody>
      </p:sp>
      <p:sp>
        <p:nvSpPr>
          <p:cNvPr id="3" name="Platshållare för innehåll 2"/>
          <p:cNvSpPr>
            <a:spLocks noGrp="1"/>
          </p:cNvSpPr>
          <p:nvPr>
            <p:ph idx="1"/>
          </p:nvPr>
        </p:nvSpPr>
        <p:spPr>
          <a:xfrm>
            <a:off x="457200" y="1268760"/>
            <a:ext cx="8229600" cy="4857403"/>
          </a:xfrm>
        </p:spPr>
        <p:txBody>
          <a:bodyPr>
            <a:normAutofit/>
          </a:bodyPr>
          <a:lstStyle/>
          <a:p>
            <a:pPr marL="0" indent="0">
              <a:buNone/>
            </a:pPr>
            <a:r>
              <a:rPr lang="sv-SE" sz="2400" dirty="0" smtClean="0"/>
              <a:t>Behov:</a:t>
            </a:r>
          </a:p>
          <a:p>
            <a:r>
              <a:rPr lang="sv-SE" sz="2400" dirty="0" smtClean="0"/>
              <a:t>MRO-järnvägen behöver trafikregler som är anpassade för den egna banan, …</a:t>
            </a:r>
          </a:p>
          <a:p>
            <a:pPr marL="400050" lvl="1" indent="0">
              <a:buNone/>
            </a:pPr>
            <a:r>
              <a:rPr lang="sv-SE" sz="2400" dirty="0" smtClean="0"/>
              <a:t>men som vilar på en för museijärnvägar gemensam grund.</a:t>
            </a:r>
          </a:p>
          <a:p>
            <a:pPr marL="0" indent="0">
              <a:buNone/>
            </a:pPr>
            <a:r>
              <a:rPr lang="sv-SE" sz="2400" dirty="0" smtClean="0"/>
              <a:t>Lösning: </a:t>
            </a:r>
          </a:p>
          <a:p>
            <a:r>
              <a:rPr lang="sv-SE" sz="2400" dirty="0" smtClean="0"/>
              <a:t>MRO-järnvägen skapar egna trafikregler utifrån en </a:t>
            </a:r>
            <a:r>
              <a:rPr lang="sv-SE" sz="2400" dirty="0" smtClean="0">
                <a:solidFill>
                  <a:srgbClr val="FF0000"/>
                </a:solidFill>
              </a:rPr>
              <a:t>gemensam </a:t>
            </a:r>
            <a:r>
              <a:rPr lang="sv-SE" sz="2400" b="1" dirty="0" smtClean="0">
                <a:solidFill>
                  <a:srgbClr val="FF0000"/>
                </a:solidFill>
              </a:rPr>
              <a:t>mall</a:t>
            </a:r>
            <a:r>
              <a:rPr lang="sv-SE" sz="2400" dirty="0" smtClean="0"/>
              <a:t>, MRO Säo-14.</a:t>
            </a:r>
          </a:p>
          <a:p>
            <a:r>
              <a:rPr lang="sv-SE" sz="2400" dirty="0" smtClean="0">
                <a:solidFill>
                  <a:srgbClr val="FF0000"/>
                </a:solidFill>
              </a:rPr>
              <a:t>MRO-järnvägen </a:t>
            </a:r>
            <a:r>
              <a:rPr lang="sv-SE" sz="2400" b="1" dirty="0" smtClean="0">
                <a:solidFill>
                  <a:srgbClr val="FF0000"/>
                </a:solidFill>
              </a:rPr>
              <a:t>gör ett urval och utarbetar själv i detalj sina egna trafikregler</a:t>
            </a:r>
            <a:r>
              <a:rPr lang="sv-SE" sz="2400" dirty="0" smtClean="0"/>
              <a:t>.</a:t>
            </a:r>
          </a:p>
          <a:p>
            <a:endParaRPr lang="sv-SE" dirty="0" smtClean="0"/>
          </a:p>
          <a:p>
            <a:endParaRPr lang="sv-SE" dirty="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4</a:t>
            </a:fld>
            <a:endParaRPr lang="sv-SE"/>
          </a:p>
        </p:txBody>
      </p:sp>
    </p:spTree>
    <p:extLst>
      <p:ext uri="{BB962C8B-B14F-4D97-AF65-F5344CB8AC3E}">
        <p14:creationId xmlns:p14="http://schemas.microsoft.com/office/powerpoint/2010/main" val="14144070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02630"/>
            <a:ext cx="8229600" cy="706090"/>
          </a:xfrm>
        </p:spPr>
        <p:txBody>
          <a:bodyPr>
            <a:noAutofit/>
          </a:bodyPr>
          <a:lstStyle/>
          <a:p>
            <a:r>
              <a:rPr lang="sv-SE" sz="2800" dirty="0" smtClean="0"/>
              <a:t>Avsnitt 5 och 15</a:t>
            </a:r>
            <a:br>
              <a:rPr lang="sv-SE" sz="2800" dirty="0" smtClean="0"/>
            </a:br>
            <a:r>
              <a:rPr lang="sv-SE" sz="2800" i="1" dirty="0" smtClean="0"/>
              <a:t>Ledning och övervakning av trafikverksamheter</a:t>
            </a:r>
            <a:endParaRPr lang="sv-SE" sz="2800" i="1" dirty="0"/>
          </a:p>
        </p:txBody>
      </p:sp>
      <p:sp>
        <p:nvSpPr>
          <p:cNvPr id="3" name="Platshållare för innehåll 2"/>
          <p:cNvSpPr>
            <a:spLocks noGrp="1"/>
          </p:cNvSpPr>
          <p:nvPr>
            <p:ph idx="1"/>
          </p:nvPr>
        </p:nvSpPr>
        <p:spPr>
          <a:xfrm>
            <a:off x="457200" y="1268760"/>
            <a:ext cx="8229600" cy="4857403"/>
          </a:xfrm>
        </p:spPr>
        <p:txBody>
          <a:bodyPr>
            <a:normAutofit fontScale="92500" lnSpcReduction="10000"/>
          </a:bodyPr>
          <a:lstStyle/>
          <a:p>
            <a:pPr marL="0" indent="0">
              <a:buNone/>
            </a:pPr>
            <a:r>
              <a:rPr lang="sv-SE" sz="2200" dirty="0" smtClean="0"/>
              <a:t>Avsn. 5.1 </a:t>
            </a:r>
            <a:r>
              <a:rPr lang="sv-SE" sz="2200" i="1" dirty="0" smtClean="0"/>
              <a:t>Övervakning och stationer och bevakningssträckor</a:t>
            </a:r>
            <a:endParaRPr lang="sv-SE" sz="2200" dirty="0" smtClean="0"/>
          </a:p>
          <a:p>
            <a:pPr marL="0" indent="0">
              <a:buNone/>
            </a:pPr>
            <a:r>
              <a:rPr lang="sv-SE" sz="2200" dirty="0" smtClean="0"/>
              <a:t>Terminologi</a:t>
            </a:r>
            <a:r>
              <a:rPr lang="sv-SE" sz="2000" dirty="0" smtClean="0"/>
              <a:t>:</a:t>
            </a:r>
          </a:p>
          <a:p>
            <a:r>
              <a:rPr lang="sv-SE" sz="2000" b="1" dirty="0" smtClean="0"/>
              <a:t>Lokalbevakad station</a:t>
            </a:r>
            <a:r>
              <a:rPr lang="sv-SE" sz="2000" dirty="0" smtClean="0"/>
              <a:t>, </a:t>
            </a:r>
            <a:r>
              <a:rPr lang="sv-SE" sz="2000" b="1" dirty="0" smtClean="0"/>
              <a:t>obevakad station </a:t>
            </a:r>
            <a:r>
              <a:rPr lang="sv-SE" sz="2000" dirty="0" smtClean="0"/>
              <a:t>och </a:t>
            </a:r>
            <a:r>
              <a:rPr lang="sv-SE" sz="2000" b="1" dirty="0" smtClean="0"/>
              <a:t>stängd station </a:t>
            </a:r>
            <a:r>
              <a:rPr lang="sv-SE" sz="2000" dirty="0" smtClean="0"/>
              <a:t>som i SJ/BV </a:t>
            </a:r>
            <a:r>
              <a:rPr lang="sv-SE" sz="2000" dirty="0" err="1" smtClean="0"/>
              <a:t>säo</a:t>
            </a:r>
            <a:r>
              <a:rPr lang="sv-SE" sz="2000" dirty="0" smtClean="0"/>
              <a:t>. Stängd station ersätter Säo-82:s </a:t>
            </a:r>
            <a:r>
              <a:rPr lang="sv-SE" sz="2000" i="1" dirty="0" smtClean="0"/>
              <a:t>Obevakad station under tid utan tågrörelse</a:t>
            </a:r>
            <a:r>
              <a:rPr lang="sv-SE" sz="2000" dirty="0" smtClean="0"/>
              <a:t>.</a:t>
            </a:r>
          </a:p>
          <a:p>
            <a:r>
              <a:rPr lang="sv-SE" sz="2000" b="1" dirty="0" smtClean="0"/>
              <a:t>Fjärrbevakad station</a:t>
            </a:r>
            <a:r>
              <a:rPr lang="sv-SE" sz="2000" dirty="0" smtClean="0"/>
              <a:t> är en bevakad station som övervakas indirekt av en fjärrtågklarerare. (Obs, </a:t>
            </a:r>
            <a:r>
              <a:rPr lang="sv-SE" sz="2000" i="1" dirty="0" smtClean="0"/>
              <a:t>ingen fjärrmanövrering</a:t>
            </a:r>
            <a:r>
              <a:rPr lang="sv-SE" sz="2000" dirty="0" smtClean="0"/>
              <a:t>.)</a:t>
            </a:r>
          </a:p>
          <a:p>
            <a:r>
              <a:rPr lang="sv-SE" sz="2000" dirty="0" smtClean="0"/>
              <a:t>En </a:t>
            </a:r>
            <a:r>
              <a:rPr lang="sv-SE" sz="2000" b="1" dirty="0" smtClean="0"/>
              <a:t>dubbelövervakad bevakningssträcka </a:t>
            </a:r>
            <a:r>
              <a:rPr lang="sv-SE" sz="2000" dirty="0" smtClean="0"/>
              <a:t>övervakas gemensamt av de två tkl för bevakningssträckans båda gränsstationer.</a:t>
            </a:r>
          </a:p>
          <a:p>
            <a:r>
              <a:rPr lang="sv-SE" sz="2000" dirty="0" smtClean="0"/>
              <a:t>En </a:t>
            </a:r>
            <a:r>
              <a:rPr lang="sv-SE" sz="2000" b="1" dirty="0" smtClean="0"/>
              <a:t>enkelövervakad bevakningssträcka</a:t>
            </a:r>
            <a:r>
              <a:rPr lang="sv-SE" sz="2000" dirty="0" smtClean="0"/>
              <a:t> övervakas av endast en tkl. Kan vara</a:t>
            </a:r>
          </a:p>
          <a:p>
            <a:pPr lvl="1"/>
            <a:r>
              <a:rPr lang="sv-SE" sz="1900" dirty="0" smtClean="0"/>
              <a:t>a) en bevakningssträcka som sträcker sig från en bevakad station (A) till en obevakad station vid banans slut; övervakas av tkl för A </a:t>
            </a:r>
            <a:r>
              <a:rPr lang="sv-SE" sz="1500" dirty="0" smtClean="0"/>
              <a:t>(finns i Säo-82)</a:t>
            </a:r>
          </a:p>
          <a:p>
            <a:pPr lvl="1"/>
            <a:r>
              <a:rPr lang="sv-SE" sz="1900" dirty="0" smtClean="0"/>
              <a:t>b) en bevakningssträcka vars båda gränsstationer har samma person som tkl; övervakas av denne </a:t>
            </a:r>
            <a:r>
              <a:rPr lang="sv-SE" sz="1500" dirty="0" smtClean="0"/>
              <a:t>(ny möjlighet i Säo-14)</a:t>
            </a:r>
          </a:p>
          <a:p>
            <a:pPr lvl="1"/>
            <a:r>
              <a:rPr lang="sv-SE" sz="1900" dirty="0" smtClean="0"/>
              <a:t>c) en bevakningssträcka som består av hela banan p.g.a. att alla stationer är obevakade; övervakas av den som </a:t>
            </a:r>
            <a:r>
              <a:rPr lang="sv-SE" sz="1900" dirty="0"/>
              <a:t>är tl </a:t>
            </a:r>
            <a:r>
              <a:rPr lang="sv-SE" sz="1500" dirty="0"/>
              <a:t>(finns i Säo-82)</a:t>
            </a:r>
            <a:r>
              <a:rPr lang="sv-SE" sz="1900" dirty="0"/>
              <a:t>.</a:t>
            </a:r>
            <a:endParaRPr lang="sv-SE" sz="1900" dirty="0" smtClean="0"/>
          </a:p>
          <a:p>
            <a:r>
              <a:rPr lang="sv-SE" sz="2000" dirty="0" smtClean="0"/>
              <a:t>En </a:t>
            </a:r>
            <a:r>
              <a:rPr lang="sv-SE" sz="2000" b="1" dirty="0" smtClean="0"/>
              <a:t>stängd </a:t>
            </a:r>
            <a:r>
              <a:rPr lang="sv-SE" sz="2000" b="1" dirty="0"/>
              <a:t>bevakningssträcka</a:t>
            </a:r>
            <a:r>
              <a:rPr lang="sv-SE" sz="2000" dirty="0"/>
              <a:t> är </a:t>
            </a:r>
            <a:r>
              <a:rPr lang="sv-SE" sz="2000" dirty="0" smtClean="0"/>
              <a:t>inte övervakad av någon </a:t>
            </a:r>
            <a:r>
              <a:rPr lang="sv-SE" sz="2000" dirty="0" err="1" smtClean="0"/>
              <a:t>tkl</a:t>
            </a:r>
            <a:r>
              <a:rPr lang="sv-SE" sz="2000" dirty="0" smtClean="0"/>
              <a:t>.</a:t>
            </a:r>
          </a:p>
          <a:p>
            <a:pPr marL="0" indent="0">
              <a:buNone/>
            </a:pPr>
            <a:r>
              <a:rPr lang="sv-SE" sz="2200" dirty="0"/>
              <a:t>Möjlighet </a:t>
            </a:r>
            <a:r>
              <a:rPr lang="sv-SE" sz="2200" dirty="0" smtClean="0"/>
              <a:t>finns att </a:t>
            </a:r>
            <a:r>
              <a:rPr lang="sv-SE" sz="2200" dirty="0"/>
              <a:t>använda </a:t>
            </a:r>
            <a:r>
              <a:rPr lang="sv-SE" sz="2200" dirty="0" err="1"/>
              <a:t>tkl</a:t>
            </a:r>
            <a:r>
              <a:rPr lang="sv-SE" sz="2200" dirty="0"/>
              <a:t>-biträde på en lokalbevakad station</a:t>
            </a:r>
            <a:r>
              <a:rPr lang="sv-SE" sz="2000" dirty="0" smtClean="0"/>
              <a:t>.</a:t>
            </a:r>
          </a:p>
          <a:p>
            <a:endParaRPr lang="sv-SE" sz="2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40</a:t>
            </a:fld>
            <a:endParaRPr lang="sv-SE"/>
          </a:p>
        </p:txBody>
      </p:sp>
    </p:spTree>
    <p:extLst>
      <p:ext uri="{BB962C8B-B14F-4D97-AF65-F5344CB8AC3E}">
        <p14:creationId xmlns:p14="http://schemas.microsoft.com/office/powerpoint/2010/main" val="61643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Autofit/>
          </a:bodyPr>
          <a:lstStyle/>
          <a:p>
            <a:r>
              <a:rPr lang="sv-SE" sz="2800" i="1" dirty="0" smtClean="0"/>
              <a:t>Principer och </a:t>
            </a:r>
            <a:r>
              <a:rPr lang="sv-SE" sz="2800" i="1" dirty="0"/>
              <a:t>f</a:t>
            </a:r>
            <a:r>
              <a:rPr lang="sv-SE" sz="2800" i="1" dirty="0" smtClean="0"/>
              <a:t>örutsättningar för fjärrbevakad station</a:t>
            </a:r>
            <a:endParaRPr lang="sv-SE" sz="2800" i="1" dirty="0"/>
          </a:p>
        </p:txBody>
      </p:sp>
      <p:sp>
        <p:nvSpPr>
          <p:cNvPr id="3" name="Platshållare för innehåll 2"/>
          <p:cNvSpPr>
            <a:spLocks noGrp="1"/>
          </p:cNvSpPr>
          <p:nvPr>
            <p:ph idx="1"/>
          </p:nvPr>
        </p:nvSpPr>
        <p:spPr>
          <a:xfrm>
            <a:off x="457200" y="908720"/>
            <a:ext cx="8229600" cy="5217443"/>
          </a:xfrm>
        </p:spPr>
        <p:txBody>
          <a:bodyPr>
            <a:normAutofit fontScale="92500" lnSpcReduction="20000"/>
          </a:bodyPr>
          <a:lstStyle/>
          <a:p>
            <a:r>
              <a:rPr lang="sv-SE" sz="2400" dirty="0"/>
              <a:t>Fjärrbevakad station förutsätter enkla och översiktliga förhållanden på stationen samt tämligen okomplicerade trafikförhållanden. Bedöms av järnvägen genom riskvärdering.</a:t>
            </a:r>
          </a:p>
          <a:p>
            <a:r>
              <a:rPr lang="sv-SE" sz="2400" dirty="0" smtClean="0"/>
              <a:t>Alla rörelser på stationen sker som siktrörelse (halv siktfart). Växlar behöver inte vara låsta.</a:t>
            </a:r>
          </a:p>
          <a:p>
            <a:r>
              <a:rPr lang="sv-SE" sz="2400" dirty="0" smtClean="0"/>
              <a:t>Tåg förs in på stationen utan tillstånd av fjtkl. Medgivandetavla vid stationsgränsen upphäver ”stopp” från infartssignal eller huvudsignaltavla.</a:t>
            </a:r>
          </a:p>
          <a:p>
            <a:r>
              <a:rPr lang="sv-SE" sz="2400" dirty="0" smtClean="0"/>
              <a:t>Endast ett tåg i taget får vara i rörelse på stationen.</a:t>
            </a:r>
          </a:p>
          <a:p>
            <a:r>
              <a:rPr lang="sv-SE" sz="2400" dirty="0" smtClean="0"/>
              <a:t>Växling får inte pågå när tåg ankommer eller avgår.</a:t>
            </a:r>
          </a:p>
          <a:p>
            <a:r>
              <a:rPr lang="sv-SE" sz="2400" dirty="0" smtClean="0"/>
              <a:t>En station som kan vara fjärrbevakad kan aldrig vara obevakad </a:t>
            </a:r>
            <a:br>
              <a:rPr lang="sv-SE" sz="2400" dirty="0" smtClean="0"/>
            </a:br>
            <a:r>
              <a:rPr lang="sv-SE" sz="2400" dirty="0" smtClean="0"/>
              <a:t>– men den </a:t>
            </a:r>
            <a:r>
              <a:rPr lang="sv-SE" sz="2400" dirty="0"/>
              <a:t>kan vara lokalbevakad vid </a:t>
            </a:r>
            <a:r>
              <a:rPr lang="sv-SE" sz="2400" dirty="0" smtClean="0"/>
              <a:t>ett annat </a:t>
            </a:r>
            <a:r>
              <a:rPr lang="sv-SE" sz="2400" dirty="0"/>
              <a:t>tillfälle. </a:t>
            </a:r>
            <a:r>
              <a:rPr lang="sv-SE" sz="2400" dirty="0" smtClean="0"/>
              <a:t>Det innebär att det alltid krävs ett avgångstillstånd från tkl för att ett tåg ska få avgå från en sådan station. </a:t>
            </a:r>
          </a:p>
          <a:p>
            <a:r>
              <a:rPr lang="sv-SE" sz="2400" dirty="0" smtClean="0"/>
              <a:t>(Möteskontroll enligt ordinarie bestämmelser.)</a:t>
            </a:r>
          </a:p>
          <a:p>
            <a:r>
              <a:rPr lang="sv-SE" sz="2400" dirty="0" smtClean="0"/>
              <a:t>Särskild rutin med ordergivning till tåg för att skydda en avspärrad bevakningssträcka som gränsar till fjärrbevakad station.</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41</a:t>
            </a:fld>
            <a:endParaRPr lang="sv-SE"/>
          </a:p>
        </p:txBody>
      </p:sp>
    </p:spTree>
    <p:extLst>
      <p:ext uri="{BB962C8B-B14F-4D97-AF65-F5344CB8AC3E}">
        <p14:creationId xmlns:p14="http://schemas.microsoft.com/office/powerpoint/2010/main" val="20590844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Autofit/>
          </a:bodyPr>
          <a:lstStyle/>
          <a:p>
            <a:r>
              <a:rPr lang="sv-SE" sz="2800" i="1" dirty="0" smtClean="0"/>
              <a:t>Principer och </a:t>
            </a:r>
            <a:r>
              <a:rPr lang="sv-SE" sz="2800" i="1" dirty="0"/>
              <a:t>f</a:t>
            </a:r>
            <a:r>
              <a:rPr lang="sv-SE" sz="2800" i="1" dirty="0" smtClean="0"/>
              <a:t>örutsättningar </a:t>
            </a:r>
            <a:br>
              <a:rPr lang="sv-SE" sz="2800" i="1" dirty="0" smtClean="0"/>
            </a:br>
            <a:r>
              <a:rPr lang="sv-SE" sz="2800" i="1" dirty="0" smtClean="0"/>
              <a:t>för enkelövervakad bevakningssträcka</a:t>
            </a:r>
            <a:endParaRPr lang="sv-SE" sz="2800" i="1" dirty="0"/>
          </a:p>
        </p:txBody>
      </p:sp>
      <p:sp>
        <p:nvSpPr>
          <p:cNvPr id="3" name="Platshållare för innehåll 2"/>
          <p:cNvSpPr>
            <a:spLocks noGrp="1"/>
          </p:cNvSpPr>
          <p:nvPr>
            <p:ph idx="1"/>
          </p:nvPr>
        </p:nvSpPr>
        <p:spPr>
          <a:xfrm>
            <a:off x="457200" y="1412776"/>
            <a:ext cx="8229600" cy="4713387"/>
          </a:xfrm>
        </p:spPr>
        <p:txBody>
          <a:bodyPr>
            <a:normAutofit/>
          </a:bodyPr>
          <a:lstStyle/>
          <a:p>
            <a:r>
              <a:rPr lang="sv-SE" sz="2400" dirty="0"/>
              <a:t>Enkelövervakad bevakningssträcka förutsätter tämligen okomplicerade trafikförhållanden, samt goda arbets-förhållanden för tkl. Bedöms av järnvägen </a:t>
            </a:r>
            <a:r>
              <a:rPr lang="sv-SE" sz="2400" dirty="0" smtClean="0"/>
              <a:t>genom </a:t>
            </a:r>
            <a:r>
              <a:rPr lang="sv-SE" sz="2400" dirty="0"/>
              <a:t>riskvärdering.</a:t>
            </a:r>
          </a:p>
          <a:p>
            <a:r>
              <a:rPr lang="sv-SE" sz="2400" dirty="0" smtClean="0"/>
              <a:t>Övervakning (d.v.s. reservering, avspärrning) av bevakningssträckan sker av endast en tkl, som för anteckningar i en beläggningsjournal.</a:t>
            </a:r>
          </a:p>
          <a:p>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42</a:t>
            </a:fld>
            <a:endParaRPr lang="sv-SE" dirty="0"/>
          </a:p>
        </p:txBody>
      </p:sp>
    </p:spTree>
    <p:extLst>
      <p:ext uri="{BB962C8B-B14F-4D97-AF65-F5344CB8AC3E}">
        <p14:creationId xmlns:p14="http://schemas.microsoft.com/office/powerpoint/2010/main" val="18049351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a:bodyPr>
          <a:lstStyle/>
          <a:p>
            <a:r>
              <a:rPr lang="sv-SE" sz="2800" dirty="0" smtClean="0"/>
              <a:t>Avsnitt 15</a:t>
            </a:r>
            <a:r>
              <a:rPr lang="sv-SE" sz="2800" dirty="0"/>
              <a:t/>
            </a:r>
            <a:br>
              <a:rPr lang="sv-SE" sz="2800" dirty="0"/>
            </a:br>
            <a:r>
              <a:rPr lang="sv-SE" sz="2800" i="1" dirty="0"/>
              <a:t>Ledning och övervakning av trafikverksamheter</a:t>
            </a:r>
            <a:endParaRPr lang="sv-SE" sz="2800" dirty="0"/>
          </a:p>
        </p:txBody>
      </p:sp>
      <p:sp>
        <p:nvSpPr>
          <p:cNvPr id="3" name="Platshållare för innehåll 2"/>
          <p:cNvSpPr>
            <a:spLocks noGrp="1"/>
          </p:cNvSpPr>
          <p:nvPr>
            <p:ph idx="1"/>
          </p:nvPr>
        </p:nvSpPr>
        <p:spPr>
          <a:xfrm>
            <a:off x="628650" y="1268760"/>
            <a:ext cx="7886700" cy="4908203"/>
          </a:xfrm>
        </p:spPr>
        <p:txBody>
          <a:bodyPr>
            <a:normAutofit fontScale="77500" lnSpcReduction="20000"/>
          </a:bodyPr>
          <a:lstStyle/>
          <a:p>
            <a:pPr marL="0" indent="0">
              <a:buNone/>
            </a:pPr>
            <a:r>
              <a:rPr lang="sv-SE" sz="2400" dirty="0" err="1" smtClean="0"/>
              <a:t>Avsn</a:t>
            </a:r>
            <a:r>
              <a:rPr lang="sv-SE" sz="2400" dirty="0" smtClean="0"/>
              <a:t>. 15.1. Allmänt</a:t>
            </a:r>
          </a:p>
          <a:p>
            <a:r>
              <a:rPr lang="sv-SE" sz="2400" dirty="0" smtClean="0"/>
              <a:t>Tid för rapportering av tågförsening till </a:t>
            </a:r>
            <a:r>
              <a:rPr lang="sv-SE" sz="2400" dirty="0" err="1" smtClean="0"/>
              <a:t>tl</a:t>
            </a:r>
            <a:r>
              <a:rPr lang="sv-SE" sz="2400" dirty="0" smtClean="0"/>
              <a:t> har ökats till 10 min.</a:t>
            </a:r>
          </a:p>
          <a:p>
            <a:pPr marL="0" indent="0">
              <a:buNone/>
            </a:pPr>
            <a:r>
              <a:rPr lang="sv-SE" sz="2400" dirty="0" err="1" smtClean="0"/>
              <a:t>Avsn</a:t>
            </a:r>
            <a:r>
              <a:rPr lang="sv-SE" sz="2400" dirty="0" smtClean="0"/>
              <a:t>. 15.2 </a:t>
            </a:r>
            <a:r>
              <a:rPr lang="sv-SE" sz="2400" i="1" dirty="0" smtClean="0"/>
              <a:t>Bevakade, obevakade och stängda stationer</a:t>
            </a:r>
          </a:p>
          <a:p>
            <a:r>
              <a:rPr lang="sv-SE" sz="2400" dirty="0" smtClean="0"/>
              <a:t>Även </a:t>
            </a:r>
            <a:r>
              <a:rPr lang="sv-SE" sz="2400" dirty="0" err="1" smtClean="0"/>
              <a:t>tl</a:t>
            </a:r>
            <a:r>
              <a:rPr lang="sv-SE" sz="2400" dirty="0" smtClean="0"/>
              <a:t> får i enstaka fall (dvs. vid rubbningar) besluta om undantag från regeln att </a:t>
            </a:r>
            <a:r>
              <a:rPr lang="sv-SE" sz="2400" dirty="0" err="1" smtClean="0"/>
              <a:t>tkl</a:t>
            </a:r>
            <a:r>
              <a:rPr lang="sv-SE" sz="2400" dirty="0" smtClean="0"/>
              <a:t> ska tjänstgöra så länge som tåg finns på en angränsande bevakningssträcka.</a:t>
            </a:r>
          </a:p>
          <a:p>
            <a:r>
              <a:rPr lang="sv-SE" sz="2400" dirty="0"/>
              <a:t>Bestämmelser för övergång </a:t>
            </a:r>
          </a:p>
          <a:p>
            <a:pPr lvl="1"/>
            <a:r>
              <a:rPr lang="sv-SE" sz="2100" dirty="0" smtClean="0"/>
              <a:t>från lokalbevakad till obevakad station och omvänt; formuleringarna för anmälan om detta har anpassats till BV Säo-00.</a:t>
            </a:r>
          </a:p>
          <a:p>
            <a:pPr lvl="1"/>
            <a:r>
              <a:rPr lang="sv-SE" sz="2100" dirty="0" smtClean="0"/>
              <a:t> från lokalbevakad station till fjärrbevakad station och omvänt</a:t>
            </a:r>
          </a:p>
          <a:p>
            <a:pPr lvl="1"/>
            <a:r>
              <a:rPr lang="sv-SE" sz="2100" dirty="0" smtClean="0"/>
              <a:t> från bevakad station till stängd station och omvänt.</a:t>
            </a:r>
          </a:p>
          <a:p>
            <a:r>
              <a:rPr lang="sv-SE" sz="2400" dirty="0" smtClean="0"/>
              <a:t>Formulering för ”fri genomfart” ändrad enligt </a:t>
            </a:r>
            <a:br>
              <a:rPr lang="sv-SE" sz="2400" dirty="0" smtClean="0"/>
            </a:br>
            <a:r>
              <a:rPr lang="sv-SE" sz="2400" dirty="0" smtClean="0"/>
              <a:t>SJ/BV säo-94.</a:t>
            </a:r>
          </a:p>
          <a:p>
            <a:pPr marL="0" indent="0">
              <a:buNone/>
            </a:pPr>
            <a:r>
              <a:rPr lang="sv-SE" sz="2400" dirty="0" smtClean="0"/>
              <a:t>Avsn. 15.5 </a:t>
            </a:r>
            <a:r>
              <a:rPr lang="sv-SE" sz="2400" i="1" dirty="0" smtClean="0"/>
              <a:t>Signalsäkerhetsanläggningar</a:t>
            </a:r>
          </a:p>
          <a:p>
            <a:r>
              <a:rPr lang="sv-SE" sz="2400" dirty="0" smtClean="0"/>
              <a:t>”Kör” för prov ska återtas minst 10 min innan tåg tidigast väntas framgå (tidigare 5 min)</a:t>
            </a:r>
          </a:p>
          <a:p>
            <a:r>
              <a:rPr lang="sv-SE" sz="2400" dirty="0" smtClean="0"/>
              <a:t>K14 och K15 ska förvaras </a:t>
            </a:r>
            <a:r>
              <a:rPr lang="sv-SE" sz="2400" i="1" dirty="0" smtClean="0"/>
              <a:t>på avsedd plats </a:t>
            </a:r>
            <a:r>
              <a:rPr lang="sv-SE" sz="2400" dirty="0" smtClean="0"/>
              <a:t>på </a:t>
            </a:r>
            <a:r>
              <a:rPr lang="sv-SE" sz="2400" dirty="0" err="1" smtClean="0"/>
              <a:t>tkl</a:t>
            </a:r>
            <a:r>
              <a:rPr lang="sv-SE" sz="2400" dirty="0" smtClean="0"/>
              <a:t> expedition (tidigare inlåst).</a:t>
            </a:r>
          </a:p>
          <a:p>
            <a:r>
              <a:rPr lang="sv-SE" sz="2400" dirty="0" smtClean="0"/>
              <a:t>Bestämmelser för hantering av K16.</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43</a:t>
            </a:fld>
            <a:endParaRPr lang="sv-SE"/>
          </a:p>
        </p:txBody>
      </p:sp>
    </p:spTree>
    <p:extLst>
      <p:ext uri="{BB962C8B-B14F-4D97-AF65-F5344CB8AC3E}">
        <p14:creationId xmlns:p14="http://schemas.microsoft.com/office/powerpoint/2010/main" val="8328839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a:t>Avsn. </a:t>
            </a:r>
            <a:r>
              <a:rPr lang="sv-SE" sz="2400" dirty="0" smtClean="0"/>
              <a:t>5.3 och 15.3 </a:t>
            </a:r>
            <a:r>
              <a:rPr lang="sv-SE" sz="2400" i="1" dirty="0" smtClean="0"/>
              <a:t>Bandisposition</a:t>
            </a:r>
            <a:endParaRPr lang="sv-SE" sz="2400" dirty="0" smtClean="0"/>
          </a:p>
          <a:p>
            <a:r>
              <a:rPr lang="sv-SE" sz="2400" dirty="0" smtClean="0"/>
              <a:t>Järnvägen väljer mellan </a:t>
            </a:r>
          </a:p>
          <a:p>
            <a:pPr lvl="1"/>
            <a:r>
              <a:rPr lang="sv-SE" sz="2400" dirty="0" smtClean="0"/>
              <a:t>att använda bandisposition </a:t>
            </a:r>
            <a:r>
              <a:rPr lang="sv-SE" sz="2400" i="1" dirty="0" smtClean="0"/>
              <a:t>utan htsm</a:t>
            </a:r>
            <a:r>
              <a:rPr lang="sv-SE" sz="2400" dirty="0" smtClean="0"/>
              <a:t> (övervakning endast genom att resp. tsm antecknar i en centralt placerad bdisp-journal)</a:t>
            </a:r>
          </a:p>
          <a:p>
            <a:pPr lvl="1"/>
            <a:r>
              <a:rPr lang="sv-SE" sz="2400" dirty="0" smtClean="0"/>
              <a:t>att använda bandisposition </a:t>
            </a:r>
            <a:r>
              <a:rPr lang="sv-SE" sz="2400" i="1" dirty="0" smtClean="0"/>
              <a:t>med htsm</a:t>
            </a:r>
            <a:r>
              <a:rPr lang="sv-SE" sz="2400" dirty="0" smtClean="0"/>
              <a:t> (som lämnar start-tillstånd, tar emot avslutsanmälan och för bdisp-journalen)</a:t>
            </a:r>
          </a:p>
          <a:p>
            <a:pPr lvl="1"/>
            <a:r>
              <a:rPr lang="sv-SE" sz="2400" dirty="0" smtClean="0"/>
              <a:t>att inte alls använda bandisposition (vilket i princip förutsätter att </a:t>
            </a:r>
            <a:r>
              <a:rPr lang="sv-SE" sz="2400" dirty="0" err="1" smtClean="0"/>
              <a:t>tl</a:t>
            </a:r>
            <a:r>
              <a:rPr lang="sv-SE" sz="2400" dirty="0" smtClean="0"/>
              <a:t> ständigt tjänstgör; är </a:t>
            </a:r>
            <a:r>
              <a:rPr lang="sv-SE" sz="2400" dirty="0"/>
              <a:t>en</a:t>
            </a:r>
            <a:r>
              <a:rPr lang="sv-SE" sz="2400" dirty="0" smtClean="0"/>
              <a:t> förutsättning för trafikering med tågfärd när alla stationer är obevakade).</a:t>
            </a:r>
            <a:endParaRPr lang="sv-SE" sz="2400" dirty="0"/>
          </a:p>
          <a:p>
            <a:r>
              <a:rPr lang="sv-SE" sz="2400" dirty="0" smtClean="0"/>
              <a:t>Mer detaljerade bestämmelser om när bandisposition beviljas och avslutas, d.v.s. i fallet med </a:t>
            </a:r>
            <a:r>
              <a:rPr lang="sv-SE" sz="2400" dirty="0" err="1" smtClean="0"/>
              <a:t>htsm</a:t>
            </a:r>
            <a:r>
              <a:rPr lang="sv-SE" sz="2400" dirty="0" smtClean="0"/>
              <a:t> för överlämning från tl till htsm och omvänt.</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44</a:t>
            </a:fld>
            <a:endParaRPr lang="sv-SE"/>
          </a:p>
        </p:txBody>
      </p:sp>
    </p:spTree>
    <p:extLst>
      <p:ext uri="{BB962C8B-B14F-4D97-AF65-F5344CB8AC3E}">
        <p14:creationId xmlns:p14="http://schemas.microsoft.com/office/powerpoint/2010/main" val="21207865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a:t>Avsn. </a:t>
            </a:r>
            <a:r>
              <a:rPr lang="sv-SE" sz="2400" dirty="0" smtClean="0"/>
              <a:t>5.4 och 15.4 </a:t>
            </a:r>
            <a:r>
              <a:rPr lang="sv-SE" sz="2400" i="1" dirty="0" smtClean="0"/>
              <a:t>Ordergivning</a:t>
            </a:r>
            <a:endParaRPr lang="sv-SE" sz="2400" dirty="0" smtClean="0"/>
          </a:p>
          <a:p>
            <a:r>
              <a:rPr lang="sv-SE" sz="2400" dirty="0" smtClean="0"/>
              <a:t>S-blanketter:</a:t>
            </a:r>
          </a:p>
          <a:p>
            <a:pPr lvl="1"/>
            <a:r>
              <a:rPr lang="sv-SE" sz="2000" dirty="0" smtClean="0"/>
              <a:t>S1 används (förutom för vut) även för A-fordonsfärd </a:t>
            </a:r>
          </a:p>
          <a:p>
            <a:pPr lvl="1"/>
            <a:r>
              <a:rPr lang="sv-SE" sz="2000" dirty="0" smtClean="0"/>
              <a:t>Ny S2, används för A-arbete och B-arbete</a:t>
            </a:r>
          </a:p>
          <a:p>
            <a:pPr lvl="1"/>
            <a:r>
              <a:rPr lang="sv-SE" sz="2000" dirty="0" smtClean="0"/>
              <a:t>Ny S20, används för avgångstillstånd för tåg från fjärrbevakad station.</a:t>
            </a:r>
          </a:p>
          <a:p>
            <a:r>
              <a:rPr lang="sv-SE" sz="2400" dirty="0" smtClean="0"/>
              <a:t>Bestämmelser för ordergivning till tåg som finns på en fjärrbevakad station, på en obevakad station eller på linjen.</a:t>
            </a:r>
          </a:p>
          <a:p>
            <a:r>
              <a:rPr lang="sv-SE" sz="2400" dirty="0" smtClean="0"/>
              <a:t>Order till tåg ges till föraren och </a:t>
            </a:r>
            <a:r>
              <a:rPr lang="sv-SE" sz="2400" dirty="0" err="1" smtClean="0"/>
              <a:t>tbfh</a:t>
            </a:r>
            <a:r>
              <a:rPr lang="sv-SE" sz="2400" dirty="0" smtClean="0"/>
              <a:t>, i vissa angivna fall endast till föraren. Föraren ska delge eventuellt biträde innehållet i mottagna order.</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45</a:t>
            </a:fld>
            <a:endParaRPr lang="sv-SE"/>
          </a:p>
        </p:txBody>
      </p:sp>
    </p:spTree>
    <p:extLst>
      <p:ext uri="{BB962C8B-B14F-4D97-AF65-F5344CB8AC3E}">
        <p14:creationId xmlns:p14="http://schemas.microsoft.com/office/powerpoint/2010/main" val="37976964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a:t>Avsn. </a:t>
            </a:r>
            <a:r>
              <a:rPr lang="sv-SE" sz="2400" dirty="0" smtClean="0"/>
              <a:t>5.6 och 15.6 </a:t>
            </a:r>
            <a:r>
              <a:rPr lang="sv-SE" sz="2400" i="1" dirty="0" smtClean="0"/>
              <a:t>Reservering av bevakningssträcka</a:t>
            </a:r>
            <a:endParaRPr lang="sv-SE" sz="2400" dirty="0" smtClean="0"/>
          </a:p>
          <a:p>
            <a:r>
              <a:rPr lang="sv-SE" sz="2400" dirty="0" smtClean="0"/>
              <a:t>Avsn. 15.6.1 med allmänna villkor för reservering och upphävande av reservering</a:t>
            </a:r>
          </a:p>
          <a:p>
            <a:r>
              <a:rPr lang="sv-SE" sz="2400" dirty="0" smtClean="0"/>
              <a:t>Avsn. 15.6.2 om dubbelövervakad bevakningssträcka</a:t>
            </a:r>
          </a:p>
          <a:p>
            <a:pPr lvl="1"/>
            <a:r>
              <a:rPr lang="sv-SE" sz="2000" dirty="0" smtClean="0"/>
              <a:t>(Traditionell tåganmälan med anteckningar av båda tkl.)</a:t>
            </a:r>
          </a:p>
          <a:p>
            <a:pPr lvl="1"/>
            <a:r>
              <a:rPr lang="sv-SE" sz="2000" dirty="0" smtClean="0"/>
              <a:t>Stationsnamn nämns även vid ut-anmälan. Tidpunkt eller ”rätt tid” nämns alltid vid ut-anmälan och in-anmälan.</a:t>
            </a:r>
          </a:p>
          <a:p>
            <a:pPr lvl="1"/>
            <a:r>
              <a:rPr lang="sv-SE" sz="2000" dirty="0" smtClean="0"/>
              <a:t>Anvisningar för fallet att den andra stationen tillfälligt </a:t>
            </a:r>
            <a:r>
              <a:rPr lang="sv-SE" sz="2000" dirty="0"/>
              <a:t>är </a:t>
            </a:r>
            <a:r>
              <a:rPr lang="sv-SE" sz="2000" dirty="0" smtClean="0"/>
              <a:t>stängd vid den tidpunkt då tåganmälan normalt utväxlas.</a:t>
            </a:r>
          </a:p>
          <a:p>
            <a:r>
              <a:rPr lang="sv-SE" sz="2400" dirty="0" smtClean="0"/>
              <a:t>Avsn. 15.6.3 om enkelövervakad bevakningssträcka </a:t>
            </a:r>
          </a:p>
          <a:p>
            <a:pPr lvl="1"/>
            <a:r>
              <a:rPr lang="sv-SE" sz="2000" dirty="0" smtClean="0"/>
              <a:t>Endast anteckningar av en </a:t>
            </a:r>
            <a:r>
              <a:rPr lang="sv-SE" sz="2000" dirty="0" err="1" smtClean="0"/>
              <a:t>tkl</a:t>
            </a:r>
            <a:r>
              <a:rPr lang="sv-SE" sz="2000" dirty="0" smtClean="0"/>
              <a:t>. Sker i en beläggningsjournal som i vissa fall kan utgöras av tam-boken.</a:t>
            </a:r>
          </a:p>
          <a:p>
            <a:pPr marL="0" indent="0">
              <a:buNone/>
            </a:pP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46</a:t>
            </a:fld>
            <a:endParaRPr lang="sv-SE"/>
          </a:p>
        </p:txBody>
      </p:sp>
    </p:spTree>
    <p:extLst>
      <p:ext uri="{BB962C8B-B14F-4D97-AF65-F5344CB8AC3E}">
        <p14:creationId xmlns:p14="http://schemas.microsoft.com/office/powerpoint/2010/main" val="4288224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lnSpcReduction="10000"/>
          </a:bodyPr>
          <a:lstStyle/>
          <a:p>
            <a:pPr marL="0" indent="0">
              <a:buNone/>
            </a:pPr>
            <a:r>
              <a:rPr lang="sv-SE" sz="2400" dirty="0" smtClean="0"/>
              <a:t>Avsn. 5.7 och 15.7 </a:t>
            </a:r>
            <a:r>
              <a:rPr lang="sv-SE" sz="2400" i="1" dirty="0" smtClean="0"/>
              <a:t>Avspärrning</a:t>
            </a:r>
          </a:p>
          <a:p>
            <a:r>
              <a:rPr lang="sv-SE" sz="2400" b="1" i="1" dirty="0" smtClean="0"/>
              <a:t>Definition</a:t>
            </a:r>
            <a:r>
              <a:rPr lang="sv-SE" sz="2400" dirty="0" smtClean="0"/>
              <a:t>: Åtgärd av </a:t>
            </a:r>
            <a:r>
              <a:rPr lang="sv-SE" sz="2400" dirty="0" err="1" smtClean="0"/>
              <a:t>tkl</a:t>
            </a:r>
            <a:r>
              <a:rPr lang="sv-SE" sz="2400" dirty="0" smtClean="0"/>
              <a:t> som främst syftar till att förhindra att tåg sänds ut på en bevakningssträcka eller in på ett avsnitt på en bevakad station.</a:t>
            </a:r>
          </a:p>
          <a:p>
            <a:r>
              <a:rPr lang="sv-SE" sz="2400" dirty="0" err="1" smtClean="0"/>
              <a:t>Avsn</a:t>
            </a:r>
            <a:r>
              <a:rPr lang="sv-SE" sz="2400" dirty="0" smtClean="0"/>
              <a:t>. 15.7.1 med allmänt om avspärrning</a:t>
            </a:r>
          </a:p>
          <a:p>
            <a:r>
              <a:rPr lang="sv-SE" sz="2400" dirty="0" smtClean="0"/>
              <a:t>Avsn. 15.7.2 om dubbelövervakad bevakningssträcka</a:t>
            </a:r>
          </a:p>
          <a:p>
            <a:pPr lvl="1"/>
            <a:r>
              <a:rPr lang="sv-SE" sz="2000" dirty="0" smtClean="0"/>
              <a:t>Traditionell hinderanmälan med anteckningar av båda tkl.</a:t>
            </a:r>
          </a:p>
          <a:p>
            <a:r>
              <a:rPr lang="sv-SE" sz="2400" dirty="0" smtClean="0"/>
              <a:t>Avsn. 15.6.3 om enkelövervakad bevakningssträcka </a:t>
            </a:r>
          </a:p>
          <a:p>
            <a:pPr lvl="1"/>
            <a:r>
              <a:rPr lang="sv-SE" sz="2000" dirty="0" smtClean="0"/>
              <a:t>Endast anteckningar av en tkl.</a:t>
            </a:r>
          </a:p>
          <a:p>
            <a:r>
              <a:rPr lang="sv-SE" sz="2400" dirty="0" smtClean="0"/>
              <a:t>Avsn. 15.7.4 om skydd för avspärrad bevakningssträcka</a:t>
            </a:r>
          </a:p>
          <a:p>
            <a:pPr lvl="1"/>
            <a:r>
              <a:rPr lang="sv-SE" sz="2000" dirty="0" smtClean="0"/>
              <a:t>På </a:t>
            </a:r>
            <a:r>
              <a:rPr lang="sv-SE" sz="2000" dirty="0"/>
              <a:t>lokalbevakad </a:t>
            </a:r>
            <a:r>
              <a:rPr lang="sv-SE" sz="2000" dirty="0" smtClean="0"/>
              <a:t>station: </a:t>
            </a:r>
            <a:r>
              <a:rPr lang="sv-SE" sz="2000" dirty="0"/>
              <a:t>Traditionell metod (påminnelseskärm etc</a:t>
            </a:r>
            <a:r>
              <a:rPr lang="sv-SE" sz="2000" dirty="0" smtClean="0"/>
              <a:t>.).</a:t>
            </a:r>
          </a:p>
          <a:p>
            <a:pPr lvl="1"/>
            <a:r>
              <a:rPr lang="sv-SE" sz="2000" dirty="0" smtClean="0"/>
              <a:t>För fjärrbevakad station: </a:t>
            </a:r>
            <a:r>
              <a:rPr lang="sv-SE" sz="2000" dirty="0"/>
              <a:t>N</a:t>
            </a:r>
            <a:r>
              <a:rPr lang="sv-SE" sz="2000" dirty="0" smtClean="0"/>
              <a:t>ytt system med ordergivning till tåg, om en avspärrning av den angränsande bevakningssträckan inte beräknas kunna vara hävd senast 30 min innan tåget ska avgå.</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47</a:t>
            </a:fld>
            <a:endParaRPr lang="sv-SE"/>
          </a:p>
        </p:txBody>
      </p:sp>
    </p:spTree>
    <p:extLst>
      <p:ext uri="{BB962C8B-B14F-4D97-AF65-F5344CB8AC3E}">
        <p14:creationId xmlns:p14="http://schemas.microsoft.com/office/powerpoint/2010/main" val="4631668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smtClean="0"/>
              <a:t>Avsn. 5.8 och 15.8 </a:t>
            </a:r>
            <a:r>
              <a:rPr lang="sv-SE" sz="2400" i="1" dirty="0" smtClean="0"/>
              <a:t>Byggspår</a:t>
            </a:r>
          </a:p>
          <a:p>
            <a:r>
              <a:rPr lang="sv-SE" sz="2400" dirty="0" smtClean="0"/>
              <a:t>Bestämmelser för byggspår finns inte i Säo-82 men har tillämpats av vissa järnvägar.</a:t>
            </a:r>
          </a:p>
          <a:p>
            <a:r>
              <a:rPr lang="sv-SE" sz="2400" dirty="0"/>
              <a:t>På byggspåret kan finnas växling och A-arbete</a:t>
            </a:r>
            <a:r>
              <a:rPr lang="sv-SE" sz="2400" dirty="0" smtClean="0"/>
              <a:t>.</a:t>
            </a:r>
          </a:p>
          <a:p>
            <a:r>
              <a:rPr lang="sv-SE" sz="2400" dirty="0" smtClean="0"/>
              <a:t>Bestämmelser om banans ändstation tillämpas på den station som byggspåret ansluter till, om inte järnvägen bestämt annorlunda.</a:t>
            </a:r>
            <a:endParaRPr lang="sv-SE" sz="2000" dirty="0"/>
          </a:p>
          <a:p>
            <a:r>
              <a:rPr lang="sv-SE" sz="2400" dirty="0" smtClean="0"/>
              <a:t>En särskild instruktion ska finnas, för att bl.a. bestämma byggspårets omfattning, hur skydd för tågspår är ordnat, hur starttillstånd för växling eller A-arbete lämnas och hur de anmäls avslutade.</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48</a:t>
            </a:fld>
            <a:endParaRPr lang="sv-SE"/>
          </a:p>
        </p:txBody>
      </p:sp>
    </p:spTree>
    <p:extLst>
      <p:ext uri="{BB962C8B-B14F-4D97-AF65-F5344CB8AC3E}">
        <p14:creationId xmlns:p14="http://schemas.microsoft.com/office/powerpoint/2010/main" val="34209734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a:t>Avsnitt </a:t>
            </a:r>
            <a:r>
              <a:rPr lang="sv-SE" sz="2800" dirty="0" smtClean="0"/>
              <a:t>6 </a:t>
            </a:r>
            <a:r>
              <a:rPr lang="sv-SE" sz="2800" i="1" dirty="0" smtClean="0"/>
              <a:t>Fordon</a:t>
            </a:r>
            <a:endParaRPr lang="sv-SE" sz="2800" i="1" dirty="0"/>
          </a:p>
        </p:txBody>
      </p:sp>
      <p:sp>
        <p:nvSpPr>
          <p:cNvPr id="3" name="Platshållare för innehåll 2"/>
          <p:cNvSpPr>
            <a:spLocks noGrp="1"/>
          </p:cNvSpPr>
          <p:nvPr>
            <p:ph idx="1"/>
          </p:nvPr>
        </p:nvSpPr>
        <p:spPr>
          <a:xfrm>
            <a:off x="457200" y="1340768"/>
            <a:ext cx="8229600" cy="4785395"/>
          </a:xfrm>
        </p:spPr>
        <p:txBody>
          <a:bodyPr>
            <a:normAutofit fontScale="92500"/>
          </a:bodyPr>
          <a:lstStyle/>
          <a:p>
            <a:pPr marL="0" indent="0">
              <a:buNone/>
            </a:pPr>
            <a:r>
              <a:rPr lang="sv-SE" sz="2400" dirty="0" smtClean="0"/>
              <a:t>Avsn. 6.1 </a:t>
            </a:r>
            <a:r>
              <a:rPr lang="sv-SE" sz="2400" i="1" dirty="0" smtClean="0"/>
              <a:t>Allmänt</a:t>
            </a:r>
          </a:p>
          <a:p>
            <a:r>
              <a:rPr lang="sv-SE" sz="2400" dirty="0" smtClean="0"/>
              <a:t>Två alternativa definitioner av tågfordon:</a:t>
            </a:r>
          </a:p>
          <a:p>
            <a:pPr lvl="1"/>
            <a:r>
              <a:rPr lang="sv-SE" dirty="0" smtClean="0"/>
              <a:t>Fordon som med säkerhet kortsluter spårledningar eller</a:t>
            </a:r>
          </a:p>
          <a:p>
            <a:pPr lvl="1"/>
            <a:r>
              <a:rPr lang="sv-SE" dirty="0" smtClean="0"/>
              <a:t>Fordon med för järnvägen normala stöt- och draganordningar (Undantag: </a:t>
            </a:r>
            <a:r>
              <a:rPr lang="sv-SE" i="1" dirty="0" smtClean="0"/>
              <a:t>Rälsbuss</a:t>
            </a:r>
            <a:r>
              <a:rPr lang="sv-SE" dirty="0" smtClean="0"/>
              <a:t>)</a:t>
            </a:r>
          </a:p>
          <a:p>
            <a:r>
              <a:rPr lang="sv-SE" dirty="0" smtClean="0"/>
              <a:t>Ny term </a:t>
            </a:r>
            <a:r>
              <a:rPr lang="sv-SE" i="1" dirty="0" smtClean="0"/>
              <a:t>Manövervagn</a:t>
            </a:r>
          </a:p>
          <a:p>
            <a:pPr marL="0" indent="0">
              <a:buNone/>
            </a:pPr>
            <a:r>
              <a:rPr lang="sv-SE" sz="2400" dirty="0"/>
              <a:t>Avsn. </a:t>
            </a:r>
            <a:r>
              <a:rPr lang="sv-SE" sz="2400" dirty="0" smtClean="0"/>
              <a:t>6.3 </a:t>
            </a:r>
            <a:r>
              <a:rPr lang="sv-SE" sz="2400" i="1" dirty="0" smtClean="0"/>
              <a:t>Fordons </a:t>
            </a:r>
            <a:r>
              <a:rPr lang="sv-SE" sz="2400" i="1" dirty="0" err="1" smtClean="0"/>
              <a:t>sth</a:t>
            </a:r>
            <a:endParaRPr lang="sv-SE" sz="2400" i="1" dirty="0"/>
          </a:p>
          <a:p>
            <a:r>
              <a:rPr lang="sv-SE" sz="2400" dirty="0" smtClean="0"/>
              <a:t>Ny bestämmelse om </a:t>
            </a:r>
            <a:r>
              <a:rPr lang="sv-SE" sz="2400" dirty="0" err="1" smtClean="0"/>
              <a:t>sth</a:t>
            </a:r>
            <a:r>
              <a:rPr lang="sv-SE" sz="2400" dirty="0" smtClean="0"/>
              <a:t> för småfordon.</a:t>
            </a:r>
            <a:endParaRPr lang="sv-SE" sz="2000" dirty="0"/>
          </a:p>
          <a:p>
            <a:pPr marL="0" indent="0">
              <a:buNone/>
            </a:pPr>
            <a:r>
              <a:rPr lang="sv-SE" sz="2400" dirty="0" smtClean="0"/>
              <a:t>Avsn</a:t>
            </a:r>
            <a:r>
              <a:rPr lang="sv-SE" sz="2400" dirty="0"/>
              <a:t>. </a:t>
            </a:r>
            <a:r>
              <a:rPr lang="sv-SE" sz="2400" dirty="0" smtClean="0"/>
              <a:t>6.4 </a:t>
            </a:r>
            <a:r>
              <a:rPr lang="sv-SE" sz="2400" i="1" dirty="0" smtClean="0"/>
              <a:t>Transportvillkor för vissa fordon</a:t>
            </a:r>
            <a:endParaRPr lang="sv-SE" sz="2400" i="1" dirty="0"/>
          </a:p>
          <a:p>
            <a:r>
              <a:rPr lang="sv-SE" sz="2400" dirty="0" smtClean="0"/>
              <a:t>Medgivande om undantag läggs på </a:t>
            </a:r>
            <a:r>
              <a:rPr lang="sv-SE" sz="2400" dirty="0" err="1" smtClean="0"/>
              <a:t>cma</a:t>
            </a:r>
            <a:r>
              <a:rPr lang="sv-SE" sz="2400" dirty="0" smtClean="0"/>
              <a:t> i stället för </a:t>
            </a:r>
            <a:r>
              <a:rPr lang="sv-SE" sz="2400" dirty="0" err="1" smtClean="0"/>
              <a:t>cta</a:t>
            </a:r>
            <a:r>
              <a:rPr lang="sv-SE" sz="2400" dirty="0" smtClean="0"/>
              <a:t>. Järnvägen kan lägga detta på annan person.</a:t>
            </a:r>
          </a:p>
          <a:p>
            <a:pPr marL="0" indent="0">
              <a:buNone/>
            </a:pPr>
            <a:r>
              <a:rPr lang="sv-SE" sz="2400" dirty="0" smtClean="0"/>
              <a:t>Avsn.6.5 </a:t>
            </a:r>
            <a:r>
              <a:rPr lang="sv-SE" sz="2400" i="1" dirty="0" smtClean="0"/>
              <a:t>Lastning av fordon</a:t>
            </a:r>
          </a:p>
          <a:p>
            <a:r>
              <a:rPr lang="sv-SE" sz="2400" dirty="0" smtClean="0"/>
              <a:t>Kortfattade bestämmelser har tagits in eftersom sådana ska finnas i en trafiksäkerhetsinstruktion.</a:t>
            </a:r>
            <a:endParaRPr lang="sv-SE" sz="2000" dirty="0"/>
          </a:p>
          <a:p>
            <a:endParaRPr lang="sv-SE" sz="24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49</a:t>
            </a:fld>
            <a:endParaRPr lang="sv-SE"/>
          </a:p>
        </p:txBody>
      </p:sp>
    </p:spTree>
    <p:extLst>
      <p:ext uri="{BB962C8B-B14F-4D97-AF65-F5344CB8AC3E}">
        <p14:creationId xmlns:p14="http://schemas.microsoft.com/office/powerpoint/2010/main" val="2420146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4000" dirty="0" smtClean="0"/>
              <a:t>Säo? Tri?</a:t>
            </a:r>
            <a:endParaRPr lang="sv-SE" sz="4000" dirty="0"/>
          </a:p>
        </p:txBody>
      </p:sp>
      <p:sp>
        <p:nvSpPr>
          <p:cNvPr id="3" name="Platshållare för innehåll 2"/>
          <p:cNvSpPr>
            <a:spLocks noGrp="1"/>
          </p:cNvSpPr>
          <p:nvPr>
            <p:ph idx="1"/>
          </p:nvPr>
        </p:nvSpPr>
        <p:spPr/>
        <p:txBody>
          <a:bodyPr>
            <a:normAutofit/>
          </a:bodyPr>
          <a:lstStyle/>
          <a:p>
            <a:r>
              <a:rPr lang="sv-SE" sz="2400" dirty="0" smtClean="0"/>
              <a:t>Järnvägen (infrastrukturförvaltaren och järnvägs-företaget) ska ha en </a:t>
            </a:r>
            <a:r>
              <a:rPr lang="sv-SE" sz="2400" b="1" dirty="0" smtClean="0"/>
              <a:t>trafiksäkerhetsinstruktion</a:t>
            </a:r>
            <a:r>
              <a:rPr lang="sv-SE" sz="2400" dirty="0" smtClean="0"/>
              <a:t>, som en del av sina egna säkerhetsbestämmelser.</a:t>
            </a:r>
          </a:p>
          <a:p>
            <a:r>
              <a:rPr lang="sv-SE" sz="2400" dirty="0" smtClean="0"/>
              <a:t>Trafiksäkerhetsinstruktionen ska innehålla bl.a. trafikregler och bromsregler.</a:t>
            </a:r>
          </a:p>
          <a:p>
            <a:r>
              <a:rPr lang="sv-SE" sz="2400" dirty="0" smtClean="0"/>
              <a:t>Ordet </a:t>
            </a:r>
            <a:r>
              <a:rPr lang="sv-SE" sz="2400" i="1" dirty="0" smtClean="0"/>
              <a:t>säkerhetsordning</a:t>
            </a:r>
            <a:r>
              <a:rPr lang="sv-SE" sz="2400" dirty="0" smtClean="0"/>
              <a:t> blev ledigt i lagstiftningen för järnvägar när det försvann ur järnvägslagen 2004.</a:t>
            </a:r>
          </a:p>
          <a:p>
            <a:r>
              <a:rPr lang="sv-SE" sz="2400" dirty="0" smtClean="0"/>
              <a:t>Vi har valt att behålla den historiska förkortning </a:t>
            </a:r>
            <a:r>
              <a:rPr lang="sv-SE" sz="2400" b="1" dirty="0" smtClean="0"/>
              <a:t>Säo</a:t>
            </a:r>
            <a:r>
              <a:rPr lang="sv-SE" sz="2400" dirty="0" smtClean="0"/>
              <a:t> för den del av trafiksäkerhetsinstruktionen som innehåller trafikreglerna.</a:t>
            </a:r>
            <a:endParaRPr lang="sv-SE" sz="2400" dirty="0"/>
          </a:p>
        </p:txBody>
      </p:sp>
      <p:sp>
        <p:nvSpPr>
          <p:cNvPr id="4" name="Platshållare för datum 3"/>
          <p:cNvSpPr>
            <a:spLocks noGrp="1"/>
          </p:cNvSpPr>
          <p:nvPr>
            <p:ph type="dt" sz="half" idx="10"/>
          </p:nvPr>
        </p:nvSpPr>
        <p:spPr/>
        <p:txBody>
          <a:bodyPr/>
          <a:lstStyle/>
          <a:p>
            <a:r>
              <a:rPr lang="sv-SE" dirty="0" smtClean="0"/>
              <a:t>2010-10-05</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a:t>
            </a:fld>
            <a:endParaRPr lang="sv-SE"/>
          </a:p>
        </p:txBody>
      </p:sp>
    </p:spTree>
    <p:extLst>
      <p:ext uri="{BB962C8B-B14F-4D97-AF65-F5344CB8AC3E}">
        <p14:creationId xmlns:p14="http://schemas.microsoft.com/office/powerpoint/2010/main" val="223481272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a:t>Avsnitt </a:t>
            </a:r>
            <a:r>
              <a:rPr lang="sv-SE" sz="2800" dirty="0" smtClean="0"/>
              <a:t>7 </a:t>
            </a:r>
            <a:r>
              <a:rPr lang="sv-SE" sz="2800" i="1" dirty="0" smtClean="0"/>
              <a:t>Tågsätt, fordonssätt</a:t>
            </a:r>
            <a:endParaRPr lang="sv-SE" sz="2800" i="1" dirty="0"/>
          </a:p>
        </p:txBody>
      </p:sp>
      <p:sp>
        <p:nvSpPr>
          <p:cNvPr id="3" name="Platshållare för innehåll 2"/>
          <p:cNvSpPr>
            <a:spLocks noGrp="1"/>
          </p:cNvSpPr>
          <p:nvPr>
            <p:ph idx="1"/>
          </p:nvPr>
        </p:nvSpPr>
        <p:spPr>
          <a:xfrm>
            <a:off x="457200" y="1340768"/>
            <a:ext cx="8229600" cy="4785395"/>
          </a:xfrm>
        </p:spPr>
        <p:txBody>
          <a:bodyPr>
            <a:normAutofit fontScale="85000" lnSpcReduction="20000"/>
          </a:bodyPr>
          <a:lstStyle/>
          <a:p>
            <a:pPr marL="0" indent="0">
              <a:buNone/>
            </a:pPr>
            <a:r>
              <a:rPr lang="sv-SE" sz="2400" dirty="0" err="1" smtClean="0"/>
              <a:t>Avsn</a:t>
            </a:r>
            <a:r>
              <a:rPr lang="sv-SE" sz="2400" dirty="0" smtClean="0"/>
              <a:t>. 7.3 </a:t>
            </a:r>
            <a:r>
              <a:rPr lang="sv-SE" sz="2400" i="1" dirty="0" smtClean="0"/>
              <a:t>Sammansättning, storlek</a:t>
            </a:r>
          </a:p>
          <a:p>
            <a:r>
              <a:rPr lang="sv-SE" sz="2400" dirty="0" smtClean="0"/>
              <a:t>Undantag om dragfordons placering kan göras på annat sätt än genom tidtabellsboken, t.ex. på S4 eller S11.</a:t>
            </a:r>
          </a:p>
          <a:p>
            <a:r>
              <a:rPr lang="sv-SE" sz="2400" dirty="0" smtClean="0"/>
              <a:t>Om arbetande snöplog (snöslunga) skjuts, kan signalering till föraren ske av annan person än </a:t>
            </a:r>
            <a:r>
              <a:rPr lang="sv-SE" sz="2400" dirty="0" err="1" smtClean="0"/>
              <a:t>tbfh</a:t>
            </a:r>
            <a:r>
              <a:rPr lang="sv-SE" sz="2400" dirty="0" smtClean="0"/>
              <a:t>/</a:t>
            </a:r>
            <a:r>
              <a:rPr lang="sv-SE" sz="2400" dirty="0" err="1" smtClean="0"/>
              <a:t>tsm</a:t>
            </a:r>
            <a:r>
              <a:rPr lang="sv-SE" sz="2400" dirty="0" smtClean="0"/>
              <a:t>.</a:t>
            </a:r>
          </a:p>
          <a:p>
            <a:pPr marL="0" indent="0">
              <a:buNone/>
            </a:pPr>
            <a:r>
              <a:rPr lang="sv-SE" sz="2400" dirty="0" err="1" smtClean="0"/>
              <a:t>Avsn</a:t>
            </a:r>
            <a:r>
              <a:rPr lang="sv-SE" sz="2400" dirty="0" smtClean="0"/>
              <a:t>. 7.4 </a:t>
            </a:r>
            <a:r>
              <a:rPr lang="sv-SE" sz="2400" i="1" dirty="0" smtClean="0"/>
              <a:t>Broms</a:t>
            </a:r>
          </a:p>
          <a:p>
            <a:r>
              <a:rPr lang="sv-SE" sz="2400" dirty="0" smtClean="0"/>
              <a:t>Regel om att främsta fordonet i tåg ska vara bromsat.</a:t>
            </a:r>
          </a:p>
          <a:p>
            <a:r>
              <a:rPr lang="sv-SE" sz="2400" dirty="0" smtClean="0"/>
              <a:t>Beräkning av bromstal genom </a:t>
            </a:r>
            <a:r>
              <a:rPr lang="sv-SE" sz="2400" dirty="0" err="1" smtClean="0"/>
              <a:t>tågvikt</a:t>
            </a:r>
            <a:r>
              <a:rPr lang="sv-SE" sz="2400" dirty="0" smtClean="0"/>
              <a:t> och bromsvikt finns som alternativ.</a:t>
            </a:r>
          </a:p>
          <a:p>
            <a:r>
              <a:rPr lang="sv-SE" sz="2400" dirty="0" smtClean="0"/>
              <a:t>Skärpta bestämmelser för </a:t>
            </a:r>
            <a:r>
              <a:rPr lang="sv-SE" sz="2400" dirty="0" err="1" smtClean="0"/>
              <a:t>obromsade</a:t>
            </a:r>
            <a:r>
              <a:rPr lang="sv-SE" sz="2400" dirty="0" smtClean="0"/>
              <a:t> fordon i </a:t>
            </a:r>
            <a:r>
              <a:rPr lang="sv-SE" sz="2400" dirty="0" err="1" smtClean="0"/>
              <a:t>vut</a:t>
            </a:r>
            <a:r>
              <a:rPr lang="sv-SE" sz="2400" dirty="0" smtClean="0"/>
              <a:t>. Järnvägen kan göra undantag i enskilda fall.</a:t>
            </a:r>
          </a:p>
          <a:p>
            <a:r>
              <a:rPr lang="sv-SE" sz="2400" dirty="0" smtClean="0"/>
              <a:t>Bestämmelser om verksam broms vid A- och B-</a:t>
            </a:r>
            <a:r>
              <a:rPr lang="sv-SE" sz="2400" dirty="0" err="1" smtClean="0"/>
              <a:t>fordonsfärd</a:t>
            </a:r>
            <a:r>
              <a:rPr lang="sv-SE" sz="2400" dirty="0" smtClean="0"/>
              <a:t>.</a:t>
            </a:r>
          </a:p>
          <a:p>
            <a:pPr marL="0" indent="0">
              <a:buNone/>
            </a:pPr>
            <a:r>
              <a:rPr lang="sv-SE" sz="2400" dirty="0"/>
              <a:t>Avsn. </a:t>
            </a:r>
            <a:r>
              <a:rPr lang="sv-SE" sz="2400" dirty="0" smtClean="0"/>
              <a:t>7.5 </a:t>
            </a:r>
            <a:r>
              <a:rPr lang="sv-SE" sz="2400" i="1" dirty="0" smtClean="0"/>
              <a:t>Bromsprovning</a:t>
            </a:r>
            <a:endParaRPr lang="sv-SE" sz="2400" i="1" dirty="0"/>
          </a:p>
          <a:p>
            <a:r>
              <a:rPr lang="sv-SE" sz="2400" dirty="0" smtClean="0"/>
              <a:t>Regler om utgångsprov och genomslagsprov (för tågsätt och fordonssätt med tryckluftsbroms).</a:t>
            </a:r>
            <a:endParaRPr lang="sv-SE" sz="2000" dirty="0"/>
          </a:p>
          <a:p>
            <a:pPr marL="0" indent="0">
              <a:buNone/>
            </a:pPr>
            <a:r>
              <a:rPr lang="sv-SE" sz="2400" dirty="0" smtClean="0"/>
              <a:t>Avsn</a:t>
            </a:r>
            <a:r>
              <a:rPr lang="sv-SE" sz="2400" dirty="0"/>
              <a:t>. </a:t>
            </a:r>
            <a:r>
              <a:rPr lang="sv-SE" sz="2400" dirty="0" smtClean="0"/>
              <a:t>7.6 </a:t>
            </a:r>
            <a:r>
              <a:rPr lang="sv-SE" sz="2400" i="1" dirty="0" smtClean="0"/>
              <a:t>Funktionskontroll</a:t>
            </a:r>
            <a:endParaRPr lang="sv-SE" sz="2400" i="1" dirty="0"/>
          </a:p>
          <a:p>
            <a:r>
              <a:rPr lang="sv-SE" sz="2400" dirty="0" smtClean="0"/>
              <a:t>Regler om funktionskontroll på tågfordon och motordrivna småfordon.</a:t>
            </a:r>
            <a:endParaRPr lang="sv-SE" sz="2000" dirty="0"/>
          </a:p>
          <a:p>
            <a:endParaRPr lang="sv-SE" sz="24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50</a:t>
            </a:fld>
            <a:endParaRPr lang="sv-SE"/>
          </a:p>
        </p:txBody>
      </p:sp>
    </p:spTree>
    <p:extLst>
      <p:ext uri="{BB962C8B-B14F-4D97-AF65-F5344CB8AC3E}">
        <p14:creationId xmlns:p14="http://schemas.microsoft.com/office/powerpoint/2010/main" val="19445986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a:t>Avsnitt </a:t>
            </a:r>
            <a:r>
              <a:rPr lang="sv-SE" sz="2800" dirty="0" smtClean="0"/>
              <a:t>8 och 18 </a:t>
            </a:r>
            <a:r>
              <a:rPr lang="sv-SE" sz="2800" i="1" dirty="0" smtClean="0"/>
              <a:t>Rörelseformer</a:t>
            </a:r>
            <a:endParaRPr lang="sv-SE" sz="2800" i="1" dirty="0"/>
          </a:p>
        </p:txBody>
      </p:sp>
      <p:sp>
        <p:nvSpPr>
          <p:cNvPr id="3" name="Platshållare för innehåll 2"/>
          <p:cNvSpPr>
            <a:spLocks noGrp="1"/>
          </p:cNvSpPr>
          <p:nvPr>
            <p:ph idx="1"/>
          </p:nvPr>
        </p:nvSpPr>
        <p:spPr>
          <a:xfrm>
            <a:off x="457200" y="1124744"/>
            <a:ext cx="8229600" cy="5001419"/>
          </a:xfrm>
        </p:spPr>
        <p:txBody>
          <a:bodyPr>
            <a:normAutofit/>
          </a:bodyPr>
          <a:lstStyle/>
          <a:p>
            <a:pPr marL="0" indent="0">
              <a:buNone/>
            </a:pPr>
            <a:r>
              <a:rPr lang="sv-SE" sz="2400" dirty="0" smtClean="0"/>
              <a:t>Avsn. 8.1 </a:t>
            </a:r>
            <a:r>
              <a:rPr lang="sv-SE" sz="2400" i="1" dirty="0" smtClean="0"/>
              <a:t>Säkrad rörelse</a:t>
            </a:r>
          </a:p>
          <a:p>
            <a:r>
              <a:rPr lang="sv-SE" sz="2400" dirty="0" smtClean="0"/>
              <a:t>Principen om en fri och iordningställd färdväg.</a:t>
            </a:r>
          </a:p>
          <a:p>
            <a:r>
              <a:rPr lang="sv-SE" sz="2400" dirty="0" smtClean="0"/>
              <a:t>Tågväg. Infartstågväg och dess slutpunkt (kompletterat med slutpunktsstopplykta).</a:t>
            </a:r>
          </a:p>
          <a:p>
            <a:pPr marL="0" indent="0">
              <a:buNone/>
            </a:pPr>
            <a:r>
              <a:rPr lang="sv-SE" sz="2400" dirty="0"/>
              <a:t>Avsn. </a:t>
            </a:r>
            <a:r>
              <a:rPr lang="sv-SE" sz="2400" dirty="0" smtClean="0"/>
              <a:t>18.1 </a:t>
            </a:r>
            <a:r>
              <a:rPr lang="sv-SE" sz="2400" i="1" dirty="0" smtClean="0"/>
              <a:t>Säkrad rörelse</a:t>
            </a:r>
            <a:endParaRPr lang="sv-SE" sz="2400" i="1" dirty="0"/>
          </a:p>
          <a:p>
            <a:r>
              <a:rPr lang="sv-SE" sz="2400" dirty="0" smtClean="0"/>
              <a:t>Förutsättningar.</a:t>
            </a:r>
          </a:p>
          <a:p>
            <a:r>
              <a:rPr lang="sv-SE" sz="2400" dirty="0"/>
              <a:t>Regler om skyddssträcka </a:t>
            </a:r>
            <a:r>
              <a:rPr lang="sv-SE" sz="2400" dirty="0" smtClean="0"/>
              <a:t>(ny term) och </a:t>
            </a:r>
            <a:r>
              <a:rPr lang="sv-SE" sz="2400" dirty="0"/>
              <a:t>om samtidiga tågvägar på lokalbevakad station</a:t>
            </a:r>
            <a:r>
              <a:rPr lang="sv-SE" sz="2400" dirty="0" smtClean="0"/>
              <a:t>.</a:t>
            </a:r>
          </a:p>
          <a:p>
            <a:r>
              <a:rPr lang="sv-SE" sz="2400" dirty="0" smtClean="0"/>
              <a:t>Regler </a:t>
            </a:r>
            <a:r>
              <a:rPr lang="sv-SE" sz="2400" dirty="0"/>
              <a:t>om tågvägsklargöring och tågvägsinspektion på lokalbevakad station.</a:t>
            </a:r>
          </a:p>
          <a:p>
            <a:pPr lvl="1"/>
            <a:r>
              <a:rPr lang="sv-SE" sz="1800" dirty="0"/>
              <a:t>Om medgivet i lokala bestämmelser: Tågvägsinspektionen får helt eller delvis ske genom kontroll i ställverk</a:t>
            </a:r>
            <a:r>
              <a:rPr lang="sv-SE" sz="1800" dirty="0" smtClean="0"/>
              <a:t>.</a:t>
            </a:r>
          </a:p>
          <a:p>
            <a:endParaRPr lang="sv-SE" sz="24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51</a:t>
            </a:fld>
            <a:endParaRPr lang="sv-SE"/>
          </a:p>
        </p:txBody>
      </p:sp>
    </p:spTree>
    <p:extLst>
      <p:ext uri="{BB962C8B-B14F-4D97-AF65-F5344CB8AC3E}">
        <p14:creationId xmlns:p14="http://schemas.microsoft.com/office/powerpoint/2010/main" val="10161520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marL="171450" indent="-171450">
              <a:spcBef>
                <a:spcPts val="750"/>
              </a:spcBef>
              <a:buFont typeface="Arial" panose="020B0604020202020204" pitchFamily="34" charset="0"/>
              <a:buChar char="•"/>
            </a:pPr>
            <a:r>
              <a:rPr lang="sv-SE" sz="2800" dirty="0"/>
              <a:t>Avsnitt </a:t>
            </a:r>
            <a:r>
              <a:rPr lang="sv-SE" sz="2800" dirty="0" smtClean="0"/>
              <a:t>8 och 18 </a:t>
            </a:r>
            <a:r>
              <a:rPr lang="sv-SE" sz="2800" i="1" dirty="0" smtClean="0"/>
              <a:t>Rörelseformer</a:t>
            </a:r>
            <a:br>
              <a:rPr lang="sv-SE" sz="2800" i="1" dirty="0" smtClean="0"/>
            </a:br>
            <a:r>
              <a:rPr lang="sv-SE" sz="2400" dirty="0">
                <a:latin typeface="+mn-lt"/>
                <a:ea typeface="+mn-ea"/>
                <a:cs typeface="+mn-cs"/>
              </a:rPr>
              <a:t/>
            </a:r>
            <a:br>
              <a:rPr lang="sv-SE" sz="2400" dirty="0">
                <a:latin typeface="+mn-lt"/>
                <a:ea typeface="+mn-ea"/>
                <a:cs typeface="+mn-cs"/>
              </a:rPr>
            </a:br>
            <a:r>
              <a:rPr lang="sv-SE" sz="2400" dirty="0" err="1">
                <a:latin typeface="+mn-lt"/>
                <a:ea typeface="+mn-ea"/>
                <a:cs typeface="+mn-cs"/>
              </a:rPr>
              <a:t>Avsn</a:t>
            </a:r>
            <a:r>
              <a:rPr lang="sv-SE" sz="2400" dirty="0">
                <a:latin typeface="+mn-lt"/>
                <a:ea typeface="+mn-ea"/>
                <a:cs typeface="+mn-cs"/>
              </a:rPr>
              <a:t>. 8.2 </a:t>
            </a:r>
            <a:r>
              <a:rPr lang="sv-SE" sz="2400" dirty="0" err="1">
                <a:latin typeface="+mn-lt"/>
                <a:ea typeface="+mn-ea"/>
                <a:cs typeface="+mn-cs"/>
              </a:rPr>
              <a:t>Siktrörelse</a:t>
            </a:r>
            <a:endParaRPr lang="sv-SE" sz="2400" dirty="0">
              <a:latin typeface="+mn-lt"/>
              <a:ea typeface="+mn-ea"/>
              <a:cs typeface="+mn-cs"/>
            </a:endParaRPr>
          </a:p>
        </p:txBody>
      </p:sp>
      <p:sp>
        <p:nvSpPr>
          <p:cNvPr id="3" name="Platshållare för innehåll 2"/>
          <p:cNvSpPr>
            <a:spLocks noGrp="1"/>
          </p:cNvSpPr>
          <p:nvPr>
            <p:ph sz="half" idx="1"/>
          </p:nvPr>
        </p:nvSpPr>
        <p:spPr/>
        <p:txBody>
          <a:bodyPr>
            <a:normAutofit/>
          </a:bodyPr>
          <a:lstStyle/>
          <a:p>
            <a:pPr marL="0" indent="0">
              <a:buNone/>
            </a:pPr>
            <a:r>
              <a:rPr lang="sv-SE" sz="2000" i="1" dirty="0"/>
              <a:t>Hel siktfart:</a:t>
            </a:r>
          </a:p>
          <a:p>
            <a:pPr marL="0" indent="0">
              <a:buNone/>
            </a:pPr>
            <a:r>
              <a:rPr lang="sv-SE" sz="2000" dirty="0"/>
              <a:t>Hastigheten anpassas så att rörelsen kan stanna:</a:t>
            </a:r>
          </a:p>
          <a:p>
            <a:r>
              <a:rPr lang="sv-SE" sz="2000" dirty="0" smtClean="0"/>
              <a:t>Inom siktsträckan</a:t>
            </a:r>
          </a:p>
          <a:p>
            <a:r>
              <a:rPr lang="sv-SE" sz="2000" dirty="0" smtClean="0"/>
              <a:t>Före ett stillastående fordon</a:t>
            </a:r>
          </a:p>
          <a:p>
            <a:r>
              <a:rPr lang="sv-SE" sz="2000" dirty="0" smtClean="0"/>
              <a:t>Före signalinrättning eller signaltavla som visar ”stopp”</a:t>
            </a:r>
          </a:p>
          <a:p>
            <a:pPr marL="0" indent="0">
              <a:buNone/>
            </a:pPr>
            <a:r>
              <a:rPr lang="sv-SE" sz="2000" i="1" dirty="0" smtClean="0"/>
              <a:t>Förutsättningar:</a:t>
            </a:r>
          </a:p>
          <a:p>
            <a:r>
              <a:rPr lang="sv-SE" sz="2000" dirty="0" smtClean="0"/>
              <a:t>Växlar ska ligga rätt och vara låsta eller övervakade. </a:t>
            </a:r>
          </a:p>
          <a:p>
            <a:r>
              <a:rPr lang="sv-SE" sz="2000" dirty="0" smtClean="0"/>
              <a:t>Risk för rörelse i motsatt riktning ska vara utesluten.</a:t>
            </a:r>
            <a:endParaRPr lang="sv-SE" sz="2000" dirty="0"/>
          </a:p>
          <a:p>
            <a:endParaRPr lang="sv-SE" sz="2400" dirty="0" smtClean="0"/>
          </a:p>
        </p:txBody>
      </p:sp>
      <p:sp>
        <p:nvSpPr>
          <p:cNvPr id="10" name="Platshållare för innehåll 9"/>
          <p:cNvSpPr>
            <a:spLocks noGrp="1"/>
          </p:cNvSpPr>
          <p:nvPr>
            <p:ph sz="half" idx="2"/>
          </p:nvPr>
        </p:nvSpPr>
        <p:spPr/>
        <p:txBody>
          <a:bodyPr/>
          <a:lstStyle/>
          <a:p>
            <a:pPr marL="0" indent="0">
              <a:buNone/>
            </a:pPr>
            <a:r>
              <a:rPr lang="sv-SE" i="1" dirty="0" smtClean="0"/>
              <a:t>Halv siktfart:</a:t>
            </a:r>
          </a:p>
          <a:p>
            <a:pPr marL="0" indent="0">
              <a:buNone/>
            </a:pPr>
            <a:r>
              <a:rPr lang="sv-SE" sz="2000" dirty="0"/>
              <a:t>Hastigheten anpassas så att rörelsen kan </a:t>
            </a:r>
            <a:r>
              <a:rPr lang="sv-SE" sz="2000" dirty="0" smtClean="0"/>
              <a:t>stanna:</a:t>
            </a:r>
          </a:p>
          <a:p>
            <a:r>
              <a:rPr lang="sv-SE" sz="2000" dirty="0" smtClean="0"/>
              <a:t>Inom halva siktsträckan</a:t>
            </a:r>
          </a:p>
          <a:p>
            <a:r>
              <a:rPr lang="sv-SE" sz="2000" dirty="0" smtClean="0"/>
              <a:t>Så att kollision förhindras med fordon som framförs med halv siktfart i motsatt riktning</a:t>
            </a:r>
          </a:p>
          <a:p>
            <a:r>
              <a:rPr lang="sv-SE" sz="2000" dirty="0" smtClean="0"/>
              <a:t>Före ett stillastående fordon</a:t>
            </a:r>
          </a:p>
          <a:p>
            <a:r>
              <a:rPr lang="sv-SE" sz="2000" dirty="0"/>
              <a:t>Före signalinrättning eller signaltavla som visar ”stopp”</a:t>
            </a:r>
          </a:p>
          <a:p>
            <a:r>
              <a:rPr lang="sv-SE" sz="2000" dirty="0"/>
              <a:t>Före en medväxel i fel läge eller en spårspärr i </a:t>
            </a:r>
            <a:r>
              <a:rPr lang="sv-SE" sz="2000" dirty="0" err="1"/>
              <a:t>påläge</a:t>
            </a:r>
            <a:endParaRPr lang="sv-SE" sz="2000" dirty="0"/>
          </a:p>
          <a:p>
            <a:endParaRPr lang="sv-SE" sz="1800" dirty="0"/>
          </a:p>
          <a:p>
            <a:endParaRPr lang="sv-SE"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52</a:t>
            </a:fld>
            <a:endParaRPr lang="sv-SE"/>
          </a:p>
        </p:txBody>
      </p:sp>
    </p:spTree>
    <p:extLst>
      <p:ext uri="{BB962C8B-B14F-4D97-AF65-F5344CB8AC3E}">
        <p14:creationId xmlns:p14="http://schemas.microsoft.com/office/powerpoint/2010/main" val="28064559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a:t>Avsnitt </a:t>
            </a:r>
            <a:r>
              <a:rPr lang="sv-SE" sz="2800" dirty="0" smtClean="0"/>
              <a:t>8 och 18 </a:t>
            </a:r>
            <a:r>
              <a:rPr lang="sv-SE" sz="2800" i="1" dirty="0" smtClean="0"/>
              <a:t>Rörelseformer</a:t>
            </a:r>
            <a:endParaRPr lang="sv-SE" sz="2800" i="1" dirty="0"/>
          </a:p>
        </p:txBody>
      </p:sp>
      <p:sp>
        <p:nvSpPr>
          <p:cNvPr id="3" name="Platshållare för innehåll 2"/>
          <p:cNvSpPr>
            <a:spLocks noGrp="1"/>
          </p:cNvSpPr>
          <p:nvPr>
            <p:ph idx="1"/>
          </p:nvPr>
        </p:nvSpPr>
        <p:spPr>
          <a:xfrm>
            <a:off x="457200" y="1124744"/>
            <a:ext cx="8229600" cy="5001419"/>
          </a:xfrm>
        </p:spPr>
        <p:txBody>
          <a:bodyPr>
            <a:normAutofit/>
          </a:bodyPr>
          <a:lstStyle/>
          <a:p>
            <a:pPr marL="0" indent="0">
              <a:buNone/>
            </a:pPr>
            <a:r>
              <a:rPr lang="sv-SE" sz="2400" dirty="0" smtClean="0"/>
              <a:t>Avsn. 8.2 </a:t>
            </a:r>
            <a:r>
              <a:rPr lang="sv-SE" sz="2400" i="1" dirty="0" err="1" smtClean="0"/>
              <a:t>Siktrörelse</a:t>
            </a:r>
            <a:endParaRPr lang="sv-SE" sz="2400" i="1" dirty="0" smtClean="0"/>
          </a:p>
          <a:p>
            <a:r>
              <a:rPr lang="sv-SE" sz="2400" dirty="0" smtClean="0"/>
              <a:t>Sth på linjen och på byggspår:</a:t>
            </a:r>
          </a:p>
          <a:p>
            <a:pPr lvl="1"/>
            <a:r>
              <a:rPr lang="sv-SE" dirty="0" smtClean="0"/>
              <a:t>600 mm spårvidd 15 km/h</a:t>
            </a:r>
          </a:p>
          <a:p>
            <a:pPr lvl="1"/>
            <a:r>
              <a:rPr lang="sv-SE" dirty="0" smtClean="0"/>
              <a:t>Annan spårvidd 30 km/h</a:t>
            </a:r>
          </a:p>
          <a:p>
            <a:r>
              <a:rPr lang="sv-SE" sz="2400" dirty="0"/>
              <a:t>Sth på station eller sidospår på linjen:</a:t>
            </a:r>
          </a:p>
          <a:p>
            <a:pPr lvl="1"/>
            <a:r>
              <a:rPr lang="sv-SE" dirty="0" smtClean="0"/>
              <a:t>600 mm spårvidd 10 km/h</a:t>
            </a:r>
          </a:p>
          <a:p>
            <a:pPr lvl="1"/>
            <a:r>
              <a:rPr lang="sv-SE" dirty="0" smtClean="0"/>
              <a:t>Annan spårvidd 20 km/h</a:t>
            </a:r>
            <a:endParaRPr lang="sv-SE" dirty="0"/>
          </a:p>
          <a:p>
            <a:pPr lvl="1"/>
            <a:r>
              <a:rPr lang="sv-SE" dirty="0" smtClean="0"/>
              <a:t>(Detta innebär i flera fall en skärpning)</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53</a:t>
            </a:fld>
            <a:endParaRPr lang="sv-SE"/>
          </a:p>
        </p:txBody>
      </p:sp>
    </p:spTree>
    <p:extLst>
      <p:ext uri="{BB962C8B-B14F-4D97-AF65-F5344CB8AC3E}">
        <p14:creationId xmlns:p14="http://schemas.microsoft.com/office/powerpoint/2010/main" val="27749066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a:t>Avsnitt </a:t>
            </a:r>
            <a:r>
              <a:rPr lang="sv-SE" sz="2800" dirty="0" smtClean="0"/>
              <a:t>9 </a:t>
            </a:r>
            <a:r>
              <a:rPr lang="sv-SE" sz="2800" i="1" dirty="0" smtClean="0"/>
              <a:t>Trafikverksamheter</a:t>
            </a:r>
            <a:endParaRPr lang="sv-SE" sz="2800" i="1" dirty="0"/>
          </a:p>
        </p:txBody>
      </p:sp>
      <p:sp>
        <p:nvSpPr>
          <p:cNvPr id="3" name="Platshållare för innehåll 2"/>
          <p:cNvSpPr>
            <a:spLocks noGrp="1"/>
          </p:cNvSpPr>
          <p:nvPr>
            <p:ph idx="1"/>
          </p:nvPr>
        </p:nvSpPr>
        <p:spPr>
          <a:xfrm>
            <a:off x="457200" y="1124744"/>
            <a:ext cx="8229600" cy="5001419"/>
          </a:xfrm>
        </p:spPr>
        <p:txBody>
          <a:bodyPr>
            <a:normAutofit fontScale="92500" lnSpcReduction="10000"/>
          </a:bodyPr>
          <a:lstStyle/>
          <a:p>
            <a:pPr marL="0" indent="0">
              <a:buNone/>
            </a:pPr>
            <a:r>
              <a:rPr lang="sv-SE" sz="2400" dirty="0" smtClean="0"/>
              <a:t>Avsn. 9.1 </a:t>
            </a:r>
            <a:r>
              <a:rPr lang="sv-SE" sz="2400" i="1" dirty="0" smtClean="0"/>
              <a:t>Växling</a:t>
            </a:r>
            <a:r>
              <a:rPr lang="sv-SE" sz="2400" dirty="0" smtClean="0"/>
              <a:t> </a:t>
            </a:r>
            <a:br>
              <a:rPr lang="sv-SE" sz="2400" dirty="0" smtClean="0"/>
            </a:br>
            <a:r>
              <a:rPr lang="sv-SE" sz="2400" dirty="0" smtClean="0"/>
              <a:t>Avsn. 9.3 </a:t>
            </a:r>
            <a:r>
              <a:rPr lang="sv-SE" sz="2400" i="1" dirty="0" smtClean="0"/>
              <a:t>Vagnuttagning och A-fordonsfärd </a:t>
            </a:r>
            <a:r>
              <a:rPr lang="sv-SE" sz="2400" dirty="0" smtClean="0"/>
              <a:t/>
            </a:r>
            <a:br>
              <a:rPr lang="sv-SE" sz="2400" dirty="0" smtClean="0"/>
            </a:br>
            <a:r>
              <a:rPr lang="sv-SE" sz="2400" dirty="0" smtClean="0"/>
              <a:t>Avsn. 9.4 </a:t>
            </a:r>
            <a:r>
              <a:rPr lang="sv-SE" sz="2400" i="1" dirty="0" smtClean="0"/>
              <a:t>B-fordonsfärd</a:t>
            </a:r>
            <a:r>
              <a:rPr lang="sv-SE" sz="2400" dirty="0" smtClean="0"/>
              <a:t/>
            </a:r>
            <a:br>
              <a:rPr lang="sv-SE" sz="2400" dirty="0" smtClean="0"/>
            </a:br>
            <a:r>
              <a:rPr lang="sv-SE" sz="2400" dirty="0" smtClean="0"/>
              <a:t>Avsn. 9.5 </a:t>
            </a:r>
            <a:r>
              <a:rPr lang="sv-SE" sz="2400" i="1" dirty="0" smtClean="0"/>
              <a:t>C-fordonsfärd</a:t>
            </a:r>
            <a:r>
              <a:rPr lang="sv-SE" sz="2400" dirty="0" smtClean="0"/>
              <a:t/>
            </a:r>
            <a:br>
              <a:rPr lang="sv-SE" sz="2400" dirty="0" smtClean="0"/>
            </a:br>
            <a:r>
              <a:rPr lang="sv-SE" sz="2400" dirty="0" smtClean="0"/>
              <a:t>Avsn. 9.7 </a:t>
            </a:r>
            <a:r>
              <a:rPr lang="sv-SE" sz="2400" i="1" dirty="0" smtClean="0"/>
              <a:t>A-arbete</a:t>
            </a:r>
            <a:r>
              <a:rPr lang="sv-SE" sz="2400" dirty="0" smtClean="0"/>
              <a:t/>
            </a:r>
            <a:br>
              <a:rPr lang="sv-SE" sz="2400" dirty="0" smtClean="0"/>
            </a:br>
            <a:r>
              <a:rPr lang="sv-SE" sz="2400" dirty="0" smtClean="0"/>
              <a:t>Avsn. 9.8 </a:t>
            </a:r>
            <a:r>
              <a:rPr lang="sv-SE" sz="2400" i="1" dirty="0" smtClean="0"/>
              <a:t>B-arbete</a:t>
            </a:r>
          </a:p>
          <a:p>
            <a:r>
              <a:rPr lang="sv-SE" sz="2400" dirty="0" smtClean="0"/>
              <a:t>Allmänt. Planering. (Iordningställande.) Kontroll av startvillkor. Genomförande. Avslutande.</a:t>
            </a:r>
          </a:p>
          <a:p>
            <a:pPr marL="0" indent="0">
              <a:buNone/>
            </a:pPr>
            <a:r>
              <a:rPr lang="sv-SE" sz="2400" dirty="0"/>
              <a:t>Avsn. </a:t>
            </a:r>
            <a:r>
              <a:rPr lang="sv-SE" sz="2400" dirty="0" smtClean="0"/>
              <a:t>9.2 </a:t>
            </a:r>
            <a:r>
              <a:rPr lang="sv-SE" sz="2400" i="1" dirty="0" smtClean="0"/>
              <a:t>Tågfärd</a:t>
            </a:r>
            <a:endParaRPr lang="sv-SE" sz="2400" i="1" dirty="0"/>
          </a:p>
          <a:p>
            <a:r>
              <a:rPr lang="sv-SE" sz="2400" dirty="0" smtClean="0"/>
              <a:t>Allmänt. Tjänstetidtabell. Extratåg, inställda tåg. Ändring av tågs ordningsföljd. Bemanning. Iordningställande. Avgång från trafikplats. Tågs gång. Ankomst till station. Hinder m.m. på lokalbevakad station. Oregelmässigheter vid ankomst till trafikplats. Ankomst till trafikplats, övrigt.</a:t>
            </a:r>
          </a:p>
          <a:p>
            <a:pPr marL="0" indent="0">
              <a:buNone/>
            </a:pPr>
            <a:r>
              <a:rPr lang="sv-SE" sz="2400" dirty="0" smtClean="0"/>
              <a:t>(Avsn. 9.6 </a:t>
            </a:r>
            <a:r>
              <a:rPr lang="sv-SE" sz="2400" i="1" dirty="0" smtClean="0"/>
              <a:t>Arbete i eller vid spår</a:t>
            </a:r>
            <a:r>
              <a:rPr lang="sv-SE" sz="2400" dirty="0" smtClean="0"/>
              <a:t>)</a:t>
            </a:r>
          </a:p>
          <a:p>
            <a:pPr marL="0" indent="0">
              <a:buNone/>
            </a:pPr>
            <a:r>
              <a:rPr lang="sv-SE" sz="2400" dirty="0" smtClean="0"/>
              <a:t>(Avsn. 9.9 </a:t>
            </a:r>
            <a:r>
              <a:rPr lang="sv-SE" sz="2400" i="1" dirty="0" smtClean="0"/>
              <a:t>Arbete under bevakning</a:t>
            </a:r>
            <a:r>
              <a:rPr lang="sv-SE" sz="2400" dirty="0" smtClean="0"/>
              <a:t>)</a:t>
            </a:r>
          </a:p>
          <a:p>
            <a:endParaRPr lang="sv-SE" sz="24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54</a:t>
            </a:fld>
            <a:endParaRPr lang="sv-SE"/>
          </a:p>
        </p:txBody>
      </p:sp>
    </p:spTree>
    <p:extLst>
      <p:ext uri="{BB962C8B-B14F-4D97-AF65-F5344CB8AC3E}">
        <p14:creationId xmlns:p14="http://schemas.microsoft.com/office/powerpoint/2010/main" val="9861521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9.1 </a:t>
            </a:r>
            <a:r>
              <a:rPr lang="sv-SE" sz="2800" i="1" dirty="0" smtClean="0"/>
              <a:t>Växling</a:t>
            </a:r>
            <a:endParaRPr lang="sv-SE" sz="2800" i="1" dirty="0"/>
          </a:p>
        </p:txBody>
      </p:sp>
      <p:sp>
        <p:nvSpPr>
          <p:cNvPr id="3" name="Platshållare för innehåll 2"/>
          <p:cNvSpPr>
            <a:spLocks noGrp="1"/>
          </p:cNvSpPr>
          <p:nvPr>
            <p:ph idx="1"/>
          </p:nvPr>
        </p:nvSpPr>
        <p:spPr>
          <a:xfrm>
            <a:off x="457200" y="908720"/>
            <a:ext cx="8229600" cy="5217443"/>
          </a:xfrm>
        </p:spPr>
        <p:txBody>
          <a:bodyPr>
            <a:normAutofit fontScale="85000" lnSpcReduction="20000"/>
          </a:bodyPr>
          <a:lstStyle/>
          <a:p>
            <a:pPr marL="0" indent="0">
              <a:buNone/>
            </a:pPr>
            <a:r>
              <a:rPr lang="sv-SE" sz="2400" dirty="0" smtClean="0"/>
              <a:t>Avsn. 9.1.2 </a:t>
            </a:r>
            <a:r>
              <a:rPr lang="sv-SE" sz="2400" i="1" dirty="0" smtClean="0"/>
              <a:t>Planering</a:t>
            </a:r>
          </a:p>
          <a:p>
            <a:r>
              <a:rPr lang="sv-SE" sz="2400" dirty="0" smtClean="0"/>
              <a:t>Tydligare beskrivning av rollerna </a:t>
            </a:r>
            <a:r>
              <a:rPr lang="sv-SE" sz="2400" i="1" dirty="0" smtClean="0"/>
              <a:t>växlingsledare</a:t>
            </a:r>
            <a:r>
              <a:rPr lang="sv-SE" sz="2400" dirty="0" smtClean="0"/>
              <a:t> och </a:t>
            </a:r>
            <a:r>
              <a:rPr lang="sv-SE" sz="2400" i="1" dirty="0" smtClean="0"/>
              <a:t>signalgivare</a:t>
            </a:r>
            <a:r>
              <a:rPr lang="sv-SE" sz="2400" dirty="0" smtClean="0"/>
              <a:t>. (Detta innebär att föraren kan vara växlingsledare utom i vissa fall).</a:t>
            </a:r>
          </a:p>
          <a:p>
            <a:r>
              <a:rPr lang="sv-SE" sz="2400" dirty="0" smtClean="0"/>
              <a:t>Växling enbart på sidospår alltid tillåtet på obevakad station eller lastplats.</a:t>
            </a:r>
          </a:p>
          <a:p>
            <a:pPr marL="0" indent="0">
              <a:buNone/>
            </a:pPr>
            <a:r>
              <a:rPr lang="sv-SE" sz="2400" dirty="0"/>
              <a:t>Avsn. </a:t>
            </a:r>
            <a:r>
              <a:rPr lang="sv-SE" sz="2400" dirty="0" smtClean="0"/>
              <a:t>9.1.3 </a:t>
            </a:r>
            <a:r>
              <a:rPr lang="sv-SE" sz="2400" i="1" dirty="0" smtClean="0"/>
              <a:t>Kontroll av startvillkor</a:t>
            </a:r>
            <a:endParaRPr lang="sv-SE" sz="2400" i="1" dirty="0"/>
          </a:p>
          <a:p>
            <a:r>
              <a:rPr lang="sv-SE" sz="2400" dirty="0" smtClean="0"/>
              <a:t>På lokalbevakad station gäller en av två principer:</a:t>
            </a:r>
          </a:p>
          <a:p>
            <a:pPr marL="914400" lvl="1" indent="-457200">
              <a:buFont typeface="+mj-lt"/>
              <a:buAutoNum type="arabicPeriod"/>
            </a:pPr>
            <a:r>
              <a:rPr lang="sv-SE" sz="2100" dirty="0"/>
              <a:t>Starttillstånd krävs (muntligt eller med signalbild ’lodrätt’ eller ’snett vänster’).</a:t>
            </a:r>
          </a:p>
          <a:p>
            <a:pPr marL="914400" lvl="1" indent="-457200">
              <a:buFont typeface="+mj-lt"/>
              <a:buAutoNum type="arabicPeriod"/>
            </a:pPr>
            <a:r>
              <a:rPr lang="sv-SE" sz="2100" dirty="0" smtClean="0"/>
              <a:t>Starttillstånd används inte</a:t>
            </a:r>
            <a:r>
              <a:rPr lang="sv-SE" sz="2100" dirty="0"/>
              <a:t>. Växlingsledaren kontrollerar att tåg inte ska ankomma eller avgå. Tkl kan vid behov särskilt förbjuda växling. </a:t>
            </a:r>
          </a:p>
          <a:p>
            <a:r>
              <a:rPr lang="sv-SE" sz="2400" dirty="0" smtClean="0"/>
              <a:t>På fjärrbevakad station: </a:t>
            </a:r>
            <a:r>
              <a:rPr lang="sv-SE" sz="2100" dirty="0" smtClean="0"/>
              <a:t>Växlingsledaren kontrollerar att tåg inte ska ankomma eller avgå. </a:t>
            </a:r>
          </a:p>
          <a:p>
            <a:pPr marL="0" indent="0">
              <a:buNone/>
            </a:pPr>
            <a:r>
              <a:rPr lang="sv-SE" sz="2400" dirty="0" smtClean="0"/>
              <a:t>Avsn</a:t>
            </a:r>
            <a:r>
              <a:rPr lang="sv-SE" sz="2400" dirty="0"/>
              <a:t>. </a:t>
            </a:r>
            <a:r>
              <a:rPr lang="sv-SE" sz="2400" dirty="0" smtClean="0"/>
              <a:t>9.1.4 </a:t>
            </a:r>
            <a:r>
              <a:rPr lang="sv-SE" sz="2400" i="1" dirty="0" smtClean="0"/>
              <a:t>Genomförande</a:t>
            </a:r>
            <a:endParaRPr lang="sv-SE" sz="2400" i="1" dirty="0"/>
          </a:p>
          <a:p>
            <a:r>
              <a:rPr lang="sv-SE" sz="2400" dirty="0" smtClean="0"/>
              <a:t>På fjärrbevakad station: </a:t>
            </a:r>
            <a:r>
              <a:rPr lang="sv-SE" sz="2100" dirty="0" smtClean="0"/>
              <a:t>Växlingen ska avbrytas om ett tåg ankommer eller ska avgå.</a:t>
            </a:r>
            <a:endParaRPr lang="sv-SE" sz="2100" dirty="0"/>
          </a:p>
          <a:p>
            <a:pPr marL="0" indent="0">
              <a:buNone/>
            </a:pPr>
            <a:r>
              <a:rPr lang="sv-SE" sz="2400" dirty="0"/>
              <a:t>Avsn. </a:t>
            </a:r>
            <a:r>
              <a:rPr lang="sv-SE" sz="2400" dirty="0" smtClean="0"/>
              <a:t>9.1.5 </a:t>
            </a:r>
            <a:r>
              <a:rPr lang="sv-SE" sz="2400" i="1" dirty="0" smtClean="0"/>
              <a:t>Avslutande</a:t>
            </a:r>
            <a:endParaRPr lang="sv-SE" sz="2400" i="1" dirty="0"/>
          </a:p>
          <a:p>
            <a:r>
              <a:rPr lang="sv-SE" sz="2400" dirty="0" smtClean="0"/>
              <a:t>På lokalbevakad station: </a:t>
            </a:r>
            <a:r>
              <a:rPr lang="sv-SE" sz="2100" dirty="0"/>
              <a:t>Har starttillstånd </a:t>
            </a:r>
            <a:r>
              <a:rPr lang="sv-SE" sz="2100" dirty="0" smtClean="0"/>
              <a:t>krävts, ska växlingsledaren anmäla till tkl när växlingen är avslutad.</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55</a:t>
            </a:fld>
            <a:endParaRPr lang="sv-SE"/>
          </a:p>
        </p:txBody>
      </p:sp>
    </p:spTree>
    <p:extLst>
      <p:ext uri="{BB962C8B-B14F-4D97-AF65-F5344CB8AC3E}">
        <p14:creationId xmlns:p14="http://schemas.microsoft.com/office/powerpoint/2010/main" val="3031362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a:t>
            </a:r>
            <a:r>
              <a:rPr lang="sv-SE" sz="2800" i="1" dirty="0" err="1"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lnSpcReduction="10000"/>
          </a:bodyPr>
          <a:lstStyle/>
          <a:p>
            <a:pPr marL="0" indent="0">
              <a:buNone/>
            </a:pPr>
            <a:r>
              <a:rPr lang="sv-SE" sz="2400" dirty="0" err="1" smtClean="0"/>
              <a:t>Avsn</a:t>
            </a:r>
            <a:r>
              <a:rPr lang="sv-SE" sz="2400" dirty="0" smtClean="0"/>
              <a:t>. 9.2.1 </a:t>
            </a:r>
            <a:r>
              <a:rPr lang="sv-SE" sz="2400" i="1" dirty="0" smtClean="0"/>
              <a:t>Allmänt</a:t>
            </a:r>
          </a:p>
          <a:p>
            <a:r>
              <a:rPr lang="sv-SE" sz="2400" dirty="0" smtClean="0"/>
              <a:t>Om det inte finns risk för missförstånd får ”tåg” användas i stället för ”</a:t>
            </a:r>
            <a:r>
              <a:rPr lang="sv-SE" sz="2400" dirty="0" err="1" smtClean="0"/>
              <a:t>tågfärd</a:t>
            </a:r>
            <a:r>
              <a:rPr lang="sv-SE" sz="2400" dirty="0" smtClean="0"/>
              <a:t>” eller ”tågsätt”.</a:t>
            </a:r>
          </a:p>
          <a:p>
            <a:r>
              <a:rPr lang="sv-SE" sz="2400" dirty="0" err="1" smtClean="0"/>
              <a:t>Tågfärd</a:t>
            </a:r>
            <a:r>
              <a:rPr lang="sv-SE" sz="2400" dirty="0" smtClean="0"/>
              <a:t> ska börja och sluta på en station. </a:t>
            </a:r>
            <a:r>
              <a:rPr lang="sv-SE" sz="2400" dirty="0" err="1" smtClean="0"/>
              <a:t>Cta</a:t>
            </a:r>
            <a:r>
              <a:rPr lang="sv-SE" sz="2400" dirty="0" smtClean="0"/>
              <a:t> eller i enstaka fall </a:t>
            </a:r>
            <a:r>
              <a:rPr lang="sv-SE" sz="2400" dirty="0" err="1" smtClean="0"/>
              <a:t>tl</a:t>
            </a:r>
            <a:r>
              <a:rPr lang="sv-SE" sz="2400" dirty="0" smtClean="0"/>
              <a:t> får bevilja undantag.</a:t>
            </a:r>
          </a:p>
          <a:p>
            <a:r>
              <a:rPr lang="sv-SE" sz="2400" dirty="0" smtClean="0"/>
              <a:t>Friare regler för att </a:t>
            </a:r>
            <a:r>
              <a:rPr lang="sv-SE" sz="2400" dirty="0" err="1" smtClean="0"/>
              <a:t>tågfärd</a:t>
            </a:r>
            <a:r>
              <a:rPr lang="sv-SE" sz="2400" dirty="0" smtClean="0"/>
              <a:t> kan börja eller sluta på obevakad station.</a:t>
            </a:r>
          </a:p>
          <a:p>
            <a:pPr marL="0" indent="0">
              <a:buNone/>
            </a:pPr>
            <a:r>
              <a:rPr lang="sv-SE" sz="2400" dirty="0" err="1"/>
              <a:t>A</a:t>
            </a:r>
            <a:r>
              <a:rPr lang="sv-SE" sz="2400" dirty="0" err="1" smtClean="0"/>
              <a:t>vsn</a:t>
            </a:r>
            <a:r>
              <a:rPr lang="sv-SE" sz="2400" dirty="0" smtClean="0"/>
              <a:t>. 9.2.2 </a:t>
            </a:r>
            <a:r>
              <a:rPr lang="sv-SE" sz="2400" i="1" dirty="0" smtClean="0"/>
              <a:t>Tjänstetidtabell</a:t>
            </a:r>
          </a:p>
          <a:p>
            <a:r>
              <a:rPr lang="sv-SE" sz="2400" dirty="0" smtClean="0"/>
              <a:t>Regler för vad tdt ska innehålla. På de järnvägar där det kan finnas fjärrbevakade stationer, anges</a:t>
            </a:r>
            <a:br>
              <a:rPr lang="sv-SE" sz="2400" dirty="0" smtClean="0"/>
            </a:br>
            <a:r>
              <a:rPr lang="sv-SE" sz="2400" dirty="0" smtClean="0"/>
              <a:t>en kvadrat (</a:t>
            </a:r>
            <a:r>
              <a:rPr lang="sv-SE" sz="2400" dirty="0">
                <a:sym typeface="Wingdings"/>
              </a:rPr>
              <a:t></a:t>
            </a:r>
            <a:r>
              <a:rPr lang="sv-SE" sz="2400" dirty="0" smtClean="0">
                <a:sym typeface="Wingdings"/>
              </a:rPr>
              <a:t>) </a:t>
            </a:r>
            <a:r>
              <a:rPr lang="sv-SE" sz="2400" dirty="0" smtClean="0"/>
              <a:t>för lokalbevakad station, och </a:t>
            </a:r>
            <a:br>
              <a:rPr lang="sv-SE" sz="2400" dirty="0" smtClean="0"/>
            </a:br>
            <a:r>
              <a:rPr lang="sv-SE" sz="2400" dirty="0" smtClean="0"/>
              <a:t>en triangel (</a:t>
            </a:r>
            <a:r>
              <a:rPr lang="sv-SE" sz="2400" dirty="0">
                <a:sym typeface="Webdings"/>
              </a:rPr>
              <a:t></a:t>
            </a:r>
            <a:r>
              <a:rPr lang="sv-SE" sz="2400" dirty="0"/>
              <a:t>)</a:t>
            </a:r>
            <a:r>
              <a:rPr lang="sv-SE" sz="2400" dirty="0" smtClean="0"/>
              <a:t> </a:t>
            </a:r>
            <a:r>
              <a:rPr lang="sv-SE" sz="2400" dirty="0"/>
              <a:t>för </a:t>
            </a:r>
            <a:r>
              <a:rPr lang="sv-SE" sz="2400" dirty="0" smtClean="0"/>
              <a:t>fjärrbevakad station.</a:t>
            </a:r>
          </a:p>
          <a:p>
            <a:r>
              <a:rPr lang="sv-SE" sz="2400" dirty="0" smtClean="0"/>
              <a:t>Ny term </a:t>
            </a:r>
            <a:r>
              <a:rPr lang="sv-SE" sz="2400" i="1" dirty="0" smtClean="0"/>
              <a:t>planenlig</a:t>
            </a:r>
            <a:r>
              <a:rPr lang="sv-SE" sz="2400" dirty="0" smtClean="0"/>
              <a:t> </a:t>
            </a:r>
            <a:r>
              <a:rPr lang="sv-SE" sz="2400" i="1" dirty="0" err="1" smtClean="0"/>
              <a:t>tdt</a:t>
            </a:r>
            <a:r>
              <a:rPr lang="sv-SE" sz="2400" dirty="0"/>
              <a:t> </a:t>
            </a:r>
            <a:r>
              <a:rPr lang="sv-SE" sz="2400" dirty="0" smtClean="0"/>
              <a:t>(finns i </a:t>
            </a:r>
            <a:r>
              <a:rPr lang="sv-SE" sz="2400" dirty="0" err="1" smtClean="0"/>
              <a:t>tdt</a:t>
            </a:r>
            <a:r>
              <a:rPr lang="sv-SE" sz="2400" dirty="0" smtClean="0"/>
              <a:t>-boken del B, motsats till </a:t>
            </a:r>
            <a:r>
              <a:rPr lang="sv-SE" sz="2400" i="1" dirty="0" smtClean="0"/>
              <a:t>tillfällig </a:t>
            </a:r>
            <a:r>
              <a:rPr lang="sv-SE" sz="2400" i="1" dirty="0" err="1" smtClean="0"/>
              <a:t>tdt</a:t>
            </a:r>
            <a:r>
              <a:rPr lang="sv-SE" sz="2400" dirty="0" smtClean="0"/>
              <a:t>)</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56</a:t>
            </a:fld>
            <a:endParaRPr lang="sv-SE" dirty="0"/>
          </a:p>
        </p:txBody>
      </p:sp>
    </p:spTree>
    <p:extLst>
      <p:ext uri="{BB962C8B-B14F-4D97-AF65-F5344CB8AC3E}">
        <p14:creationId xmlns:p14="http://schemas.microsoft.com/office/powerpoint/2010/main" val="24038029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19.2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400" dirty="0" err="1" smtClean="0"/>
              <a:t>Avsn</a:t>
            </a:r>
            <a:r>
              <a:rPr lang="sv-SE" sz="2400" dirty="0" smtClean="0"/>
              <a:t>. 19.2.2 </a:t>
            </a:r>
            <a:r>
              <a:rPr lang="sv-SE" sz="2400" i="1" dirty="0" smtClean="0"/>
              <a:t>Möte</a:t>
            </a:r>
          </a:p>
          <a:p>
            <a:r>
              <a:rPr lang="sv-SE" sz="2400" dirty="0" smtClean="0"/>
              <a:t>Möte definieras såsom k-möte definierades i SJ/BV säo-94 </a:t>
            </a:r>
            <a:r>
              <a:rPr lang="sv-SE" sz="2200" dirty="0" smtClean="0"/>
              <a:t>(men oförändrat med ”30-minutersregel” i stället för ”60-minutersregel”)</a:t>
            </a:r>
            <a:r>
              <a:rPr lang="sv-SE" sz="2400" dirty="0" smtClean="0"/>
              <a:t>.</a:t>
            </a:r>
          </a:p>
          <a:p>
            <a:pPr marL="0" indent="0">
              <a:buNone/>
            </a:pPr>
            <a:r>
              <a:rPr lang="sv-SE" sz="2400" dirty="0" err="1" smtClean="0"/>
              <a:t>Avsn</a:t>
            </a:r>
            <a:r>
              <a:rPr lang="sv-SE" sz="2400" dirty="0" smtClean="0"/>
              <a:t>. 19.2.3 </a:t>
            </a:r>
            <a:r>
              <a:rPr lang="sv-SE" sz="2400" i="1" dirty="0" smtClean="0"/>
              <a:t>Extratåg </a:t>
            </a:r>
            <a:r>
              <a:rPr lang="sv-SE" sz="1800" dirty="0" smtClean="0"/>
              <a:t>(punkt 7, 8)</a:t>
            </a:r>
            <a:endParaRPr lang="sv-SE" sz="1800" i="1" dirty="0" smtClean="0"/>
          </a:p>
          <a:p>
            <a:r>
              <a:rPr lang="sv-SE" sz="2400" dirty="0" smtClean="0"/>
              <a:t>Ny regel för att öka säkerheten när ett tåg (03) i K ska möta ett extratåg (04): Påminnelseskärm ska ordnas i K eller order S9 ska ges till 03, innan 04 tillåts gå mot K. (Motsvarar de befintliga regler som används vid mötesändring).</a:t>
            </a:r>
            <a:endParaRPr lang="sv-SE" sz="2100" dirty="0" smtClean="0"/>
          </a:p>
          <a:p>
            <a:pPr marL="0" indent="0">
              <a:buNone/>
            </a:pPr>
            <a:r>
              <a:rPr lang="sv-SE" sz="2400" dirty="0" err="1" smtClean="0"/>
              <a:t>Avsn</a:t>
            </a:r>
            <a:r>
              <a:rPr lang="sv-SE" sz="2400" dirty="0" smtClean="0"/>
              <a:t>. 19.2.5 </a:t>
            </a:r>
            <a:r>
              <a:rPr lang="sv-SE" sz="2400" i="1" dirty="0" smtClean="0"/>
              <a:t>Mötesändring</a:t>
            </a:r>
          </a:p>
          <a:p>
            <a:r>
              <a:rPr lang="sv-SE" sz="2400" dirty="0" smtClean="0"/>
              <a:t>Om N är </a:t>
            </a:r>
            <a:r>
              <a:rPr lang="sv-SE" sz="2400" i="1" dirty="0" smtClean="0"/>
              <a:t>fjärrbevakad</a:t>
            </a:r>
            <a:r>
              <a:rPr lang="sv-SE" sz="2400" dirty="0" smtClean="0"/>
              <a:t>, 01 ska kvarhållas i N och 01 inte kan ges kvarhållningsordern på station före N, får framgångsorder till 02 inte utfärdas förrän 01 har kvitterat kvarhållningsordern.</a:t>
            </a:r>
            <a:endParaRPr lang="sv-SE" sz="21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57</a:t>
            </a:fld>
            <a:endParaRPr lang="sv-SE" dirty="0"/>
          </a:p>
        </p:txBody>
      </p:sp>
    </p:spTree>
    <p:extLst>
      <p:ext uri="{BB962C8B-B14F-4D97-AF65-F5344CB8AC3E}">
        <p14:creationId xmlns:p14="http://schemas.microsoft.com/office/powerpoint/2010/main" val="7589727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200" dirty="0" smtClean="0"/>
              <a:t>Avsn</a:t>
            </a:r>
            <a:r>
              <a:rPr lang="sv-SE" sz="2200" dirty="0"/>
              <a:t>. </a:t>
            </a:r>
            <a:r>
              <a:rPr lang="sv-SE" sz="2200" dirty="0" smtClean="0"/>
              <a:t>9.2.5 </a:t>
            </a:r>
            <a:r>
              <a:rPr lang="sv-SE" sz="2200" i="1" dirty="0" smtClean="0"/>
              <a:t>Bemanning</a:t>
            </a:r>
            <a:endParaRPr lang="sv-SE" sz="2200" i="1" dirty="0"/>
          </a:p>
          <a:p>
            <a:r>
              <a:rPr lang="sv-SE" sz="2000" dirty="0" smtClean="0"/>
              <a:t>Tydligare regler om förarbiträde och eldare.</a:t>
            </a:r>
          </a:p>
          <a:p>
            <a:r>
              <a:rPr lang="sv-SE" sz="2000" dirty="0" smtClean="0"/>
              <a:t>Ny term </a:t>
            </a:r>
            <a:r>
              <a:rPr lang="sv-SE" sz="2000" i="1" dirty="0" smtClean="0"/>
              <a:t>biträdesförare</a:t>
            </a:r>
            <a:r>
              <a:rPr lang="sv-SE" sz="2000" dirty="0" smtClean="0"/>
              <a:t> (förare som manövrerar annat dragfordon än det främsta) </a:t>
            </a:r>
            <a:endParaRPr lang="sv-SE" sz="2000" dirty="0"/>
          </a:p>
          <a:p>
            <a:pPr marL="0" indent="0">
              <a:buNone/>
            </a:pPr>
            <a:r>
              <a:rPr lang="sv-SE" sz="2200" dirty="0" err="1"/>
              <a:t>Avsn</a:t>
            </a:r>
            <a:r>
              <a:rPr lang="sv-SE" sz="2200" dirty="0"/>
              <a:t>. 9.2.6 </a:t>
            </a:r>
            <a:r>
              <a:rPr lang="sv-SE" sz="2200" i="1" dirty="0"/>
              <a:t>Iordningställande</a:t>
            </a:r>
          </a:p>
          <a:p>
            <a:pPr marL="0" indent="0">
              <a:buNone/>
            </a:pPr>
            <a:r>
              <a:rPr lang="sv-SE" sz="2000" dirty="0" smtClean="0"/>
              <a:t>Bestämmelsen är omredigerad och kompletterad med att kontroll i vissa fall ska göras även på en senare station än utgångsstationen (t.ex. om tågsättet har varit </a:t>
            </a:r>
            <a:r>
              <a:rPr lang="sv-SE" sz="2000" dirty="0" err="1" smtClean="0"/>
              <a:t>isärkopplat</a:t>
            </a:r>
            <a:r>
              <a:rPr lang="sv-SE" sz="2000" dirty="0" smtClean="0"/>
              <a:t>).</a:t>
            </a:r>
          </a:p>
          <a:p>
            <a:pPr marL="0" indent="0">
              <a:buNone/>
            </a:pPr>
            <a:r>
              <a:rPr lang="sv-SE" sz="2000" dirty="0" smtClean="0"/>
              <a:t>Järnvägen bestämmer om föraren och/eller </a:t>
            </a:r>
            <a:r>
              <a:rPr lang="sv-SE" sz="2000" dirty="0" err="1" smtClean="0"/>
              <a:t>tbfh</a:t>
            </a:r>
            <a:r>
              <a:rPr lang="sv-SE" sz="2000" dirty="0" smtClean="0"/>
              <a:t> ansvarar för att tågattiralj medförs.</a:t>
            </a:r>
          </a:p>
          <a:p>
            <a:pPr marL="0" indent="0">
              <a:buNone/>
            </a:pPr>
            <a:r>
              <a:rPr lang="sv-SE" sz="2000" dirty="0" smtClean="0"/>
              <a:t>Järnvägen bestämmer om annan befattningshavare ska utföra </a:t>
            </a:r>
            <a:r>
              <a:rPr lang="sv-SE" sz="2000" dirty="0" err="1" smtClean="0"/>
              <a:t>tbfh</a:t>
            </a:r>
            <a:r>
              <a:rPr lang="sv-SE" sz="2000" dirty="0" smtClean="0"/>
              <a:t> kontroll om föraren även är </a:t>
            </a:r>
            <a:r>
              <a:rPr lang="sv-SE" sz="2000" dirty="0" err="1" smtClean="0"/>
              <a:t>tbfh</a:t>
            </a:r>
            <a:r>
              <a:rPr lang="sv-SE" sz="2000" dirty="0" smtClean="0"/>
              <a:t>.</a:t>
            </a:r>
          </a:p>
          <a:p>
            <a:pPr marL="0" indent="0">
              <a:buNone/>
            </a:pPr>
            <a:endParaRPr lang="sv-SE" sz="2000" dirty="0" smtClean="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58</a:t>
            </a:fld>
            <a:endParaRPr lang="sv-SE" dirty="0"/>
          </a:p>
        </p:txBody>
      </p:sp>
    </p:spTree>
    <p:extLst>
      <p:ext uri="{BB962C8B-B14F-4D97-AF65-F5344CB8AC3E}">
        <p14:creationId xmlns:p14="http://schemas.microsoft.com/office/powerpoint/2010/main" val="260967487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200" dirty="0" err="1" smtClean="0"/>
              <a:t>Avsn</a:t>
            </a:r>
            <a:r>
              <a:rPr lang="sv-SE" sz="2200" dirty="0"/>
              <a:t>. </a:t>
            </a:r>
            <a:r>
              <a:rPr lang="sv-SE" sz="2200" dirty="0" smtClean="0"/>
              <a:t>9.2.7 </a:t>
            </a:r>
            <a:r>
              <a:rPr lang="sv-SE" sz="2200" i="1" dirty="0" smtClean="0"/>
              <a:t>Avgång från trafikplats</a:t>
            </a:r>
            <a:endParaRPr lang="sv-SE" sz="2200" i="1" dirty="0"/>
          </a:p>
          <a:p>
            <a:r>
              <a:rPr lang="sv-SE" sz="2000" dirty="0" smtClean="0"/>
              <a:t>Före avgång från en bevakad station ska tåget ha fått ett </a:t>
            </a:r>
            <a:r>
              <a:rPr lang="sv-SE" sz="2000" i="1" dirty="0" smtClean="0"/>
              <a:t>avgångstillstånd</a:t>
            </a:r>
            <a:r>
              <a:rPr lang="sv-SE" sz="2000" dirty="0" smtClean="0"/>
              <a:t>. </a:t>
            </a:r>
          </a:p>
          <a:p>
            <a:pPr lvl="1"/>
            <a:r>
              <a:rPr lang="sv-SE" sz="2000" dirty="0" smtClean="0"/>
              <a:t>På </a:t>
            </a:r>
            <a:r>
              <a:rPr lang="sv-SE" sz="2000" b="1" dirty="0" smtClean="0"/>
              <a:t>lokalbevakad station </a:t>
            </a:r>
            <a:r>
              <a:rPr lang="sv-SE" sz="2000" dirty="0" smtClean="0"/>
              <a:t>ges det med signal ”avgång” av ltkl. </a:t>
            </a:r>
          </a:p>
          <a:p>
            <a:pPr lvl="1"/>
            <a:r>
              <a:rPr lang="sv-SE" sz="2000" dirty="0" smtClean="0"/>
              <a:t>På </a:t>
            </a:r>
            <a:r>
              <a:rPr lang="sv-SE" sz="2000" b="1" dirty="0" smtClean="0"/>
              <a:t>fjärrbevakad station </a:t>
            </a:r>
            <a:r>
              <a:rPr lang="sv-SE" sz="2000" dirty="0" smtClean="0"/>
              <a:t>ges det muntligt av fjtkl till tbfh, som skriver ner det på bl S20 och ger till föraren. </a:t>
            </a:r>
            <a:br>
              <a:rPr lang="sv-SE" sz="2000" dirty="0" smtClean="0"/>
            </a:br>
            <a:r>
              <a:rPr lang="sv-SE" sz="2000" dirty="0" smtClean="0"/>
              <a:t>Ett tåg kan </a:t>
            </a:r>
            <a:r>
              <a:rPr lang="sv-SE" sz="2000" dirty="0"/>
              <a:t>ha fått S10 om att </a:t>
            </a:r>
            <a:r>
              <a:rPr lang="sv-SE" sz="2000" dirty="0" smtClean="0"/>
              <a:t>bevakningssträckan </a:t>
            </a:r>
            <a:r>
              <a:rPr lang="sv-SE" sz="2000" dirty="0"/>
              <a:t>är avspärrad. Föraren och tbfh måste då kontrollera </a:t>
            </a:r>
            <a:r>
              <a:rPr lang="sv-SE" sz="2000" dirty="0" smtClean="0"/>
              <a:t>hos </a:t>
            </a:r>
            <a:r>
              <a:rPr lang="sv-SE" sz="2000" dirty="0" err="1" smtClean="0"/>
              <a:t>fjtkl</a:t>
            </a:r>
            <a:r>
              <a:rPr lang="sv-SE" sz="2000" dirty="0" smtClean="0"/>
              <a:t> att </a:t>
            </a:r>
            <a:r>
              <a:rPr lang="sv-SE" sz="2000" dirty="0"/>
              <a:t>avspärrningen är upphävd; detta besked skrivs på S20 i </a:t>
            </a:r>
            <a:r>
              <a:rPr lang="sv-SE" sz="2000" dirty="0" smtClean="0"/>
              <a:t>samband </a:t>
            </a:r>
            <a:r>
              <a:rPr lang="sv-SE" sz="2000" dirty="0"/>
              <a:t>med avgångstillståndet.</a:t>
            </a:r>
          </a:p>
          <a:p>
            <a:r>
              <a:rPr lang="sv-SE" sz="2000" dirty="0" smtClean="0"/>
              <a:t>På </a:t>
            </a:r>
            <a:r>
              <a:rPr lang="sv-SE" sz="2000" b="1" dirty="0" smtClean="0"/>
              <a:t>fjärrbevakad </a:t>
            </a:r>
            <a:r>
              <a:rPr lang="sv-SE" sz="2000" b="1" dirty="0"/>
              <a:t>station </a:t>
            </a:r>
            <a:r>
              <a:rPr lang="sv-SE" sz="2000" dirty="0"/>
              <a:t>ska </a:t>
            </a:r>
            <a:r>
              <a:rPr lang="sv-SE" sz="2000" dirty="0" smtClean="0"/>
              <a:t>tbfh kontrollera att växling inte pågår, samt att inte något annat tåg ska ankomma eller avgå (gäller dock inte om tågvägarna är oberoende). Tbfh ombesörjer att växlar läggs rätt och ger ”avgång”; tåget förs ut till stationsgränsen i halv siktfart; därifrån gäller säkrad rörelse. </a:t>
            </a:r>
          </a:p>
          <a:p>
            <a:r>
              <a:rPr lang="sv-SE" sz="2000" dirty="0" smtClean="0"/>
              <a:t>Muntligt avgångstillstånd från tkl krävs också före avgång från </a:t>
            </a:r>
            <a:r>
              <a:rPr lang="sv-SE" sz="2000" b="1" dirty="0" smtClean="0"/>
              <a:t>obevakad vändstation </a:t>
            </a:r>
            <a:r>
              <a:rPr lang="sv-SE" sz="2000" dirty="0" smtClean="0"/>
              <a:t>eller </a:t>
            </a:r>
            <a:r>
              <a:rPr lang="sv-SE" sz="2000" b="1" dirty="0" smtClean="0"/>
              <a:t>obevakad utgångsstation</a:t>
            </a:r>
            <a:r>
              <a:rPr lang="sv-SE" sz="2000" dirty="0" smtClean="0"/>
              <a:t>. </a:t>
            </a:r>
            <a:br>
              <a:rPr lang="sv-SE" sz="2000" dirty="0" smtClean="0"/>
            </a:br>
            <a:r>
              <a:rPr lang="sv-SE" sz="2000" dirty="0" smtClean="0"/>
              <a:t>(S20 används inte.)</a:t>
            </a:r>
            <a:endParaRPr lang="sv-SE" sz="2000" dirty="0"/>
          </a:p>
          <a:p>
            <a:pPr marL="400050" lvl="1" indent="0">
              <a:buNone/>
            </a:pPr>
            <a:endParaRPr lang="sv-SE" sz="2000" dirty="0" smtClean="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59</a:t>
            </a:fld>
            <a:endParaRPr lang="sv-SE" dirty="0"/>
          </a:p>
        </p:txBody>
      </p:sp>
    </p:spTree>
    <p:extLst>
      <p:ext uri="{BB962C8B-B14F-4D97-AF65-F5344CB8AC3E}">
        <p14:creationId xmlns:p14="http://schemas.microsoft.com/office/powerpoint/2010/main" val="413380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Godkännande från Transportstyrelsen?</a:t>
            </a:r>
            <a:endParaRPr lang="sv-SE" sz="3600" dirty="0"/>
          </a:p>
        </p:txBody>
      </p:sp>
      <p:sp>
        <p:nvSpPr>
          <p:cNvPr id="3" name="Platshållare för innehåll 2"/>
          <p:cNvSpPr>
            <a:spLocks noGrp="1"/>
          </p:cNvSpPr>
          <p:nvPr>
            <p:ph idx="1"/>
          </p:nvPr>
        </p:nvSpPr>
        <p:spPr>
          <a:xfrm>
            <a:off x="457200" y="1556792"/>
            <a:ext cx="8229600" cy="4525963"/>
          </a:xfrm>
        </p:spPr>
        <p:txBody>
          <a:bodyPr>
            <a:noAutofit/>
          </a:bodyPr>
          <a:lstStyle/>
          <a:p>
            <a:r>
              <a:rPr lang="sv-SE" sz="2400" dirty="0" smtClean="0"/>
              <a:t>MRO Säo-14 (mallen) kan inte officiellt godkännas av TS, för MRO är inte något tillstånds- eller tillsynsobjekt.</a:t>
            </a:r>
          </a:p>
          <a:p>
            <a:r>
              <a:rPr lang="sv-SE" sz="2400" dirty="0" smtClean="0"/>
              <a:t>Men: MRO Säo-14 är presenterad för och ”accepterad” av TS som en norm för trafiksäkerhetsinstruktion vid museijärnvägar.</a:t>
            </a:r>
          </a:p>
          <a:p>
            <a:r>
              <a:rPr lang="sv-SE" sz="2400" dirty="0" smtClean="0"/>
              <a:t>Varje järnväg måste få sitt dokument (”XXJ säo”) godkänt av TS.</a:t>
            </a:r>
          </a:p>
          <a:p>
            <a:r>
              <a:rPr lang="sv-SE" sz="2400" dirty="0" smtClean="0"/>
              <a:t>Godkännandet är en del av processen med tillståndet från TS att vara järnvägsföretag och infrastrukturförvaltare. Vid ”väsentlig förändring” ska tillståndet uppdateras. TS har meddelat att en stor ändring av trafiksäkerhetsinstruktionen är en sådan.</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a:t>
            </a:fld>
            <a:endParaRPr lang="sv-SE"/>
          </a:p>
        </p:txBody>
      </p:sp>
    </p:spTree>
    <p:extLst>
      <p:ext uri="{BB962C8B-B14F-4D97-AF65-F5344CB8AC3E}">
        <p14:creationId xmlns:p14="http://schemas.microsoft.com/office/powerpoint/2010/main" val="280581787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000" dirty="0" smtClean="0"/>
              <a:t>Avsn</a:t>
            </a:r>
            <a:r>
              <a:rPr lang="sv-SE" sz="2000" dirty="0"/>
              <a:t>. </a:t>
            </a:r>
            <a:r>
              <a:rPr lang="sv-SE" sz="2000" dirty="0" smtClean="0"/>
              <a:t>9.2.9 </a:t>
            </a:r>
            <a:r>
              <a:rPr lang="sv-SE" sz="2000" i="1" dirty="0" smtClean="0"/>
              <a:t>Ankomst till station</a:t>
            </a:r>
            <a:endParaRPr lang="sv-SE" sz="2000" i="1" dirty="0"/>
          </a:p>
          <a:p>
            <a:r>
              <a:rPr lang="sv-SE" sz="2400" dirty="0" smtClean="0"/>
              <a:t>Telefonkontakt som alternativ till ”beredd”</a:t>
            </a:r>
          </a:p>
          <a:p>
            <a:r>
              <a:rPr lang="sv-SE" sz="2400" dirty="0" smtClean="0"/>
              <a:t>Järnvägen kan för viss infartssignal föreskriva</a:t>
            </a:r>
          </a:p>
          <a:p>
            <a:pPr lvl="1"/>
            <a:r>
              <a:rPr lang="sv-SE" sz="2000" dirty="0" smtClean="0"/>
              <a:t>Att ”tåg kommer” inte ska ges</a:t>
            </a:r>
          </a:p>
          <a:p>
            <a:pPr lvl="1"/>
            <a:r>
              <a:rPr lang="sv-SE" sz="2000" dirty="0" smtClean="0"/>
              <a:t>Att ”tåg kommer” alltid ska ges vid en angiven punkt före signalen</a:t>
            </a:r>
          </a:p>
          <a:p>
            <a:pPr lvl="1"/>
            <a:r>
              <a:rPr lang="sv-SE" sz="2000" dirty="0" smtClean="0"/>
              <a:t>Att ”beredd” inte ska ges</a:t>
            </a:r>
          </a:p>
          <a:p>
            <a:pPr lvl="1"/>
            <a:r>
              <a:rPr lang="sv-SE" sz="2000" dirty="0" smtClean="0"/>
              <a:t>Att ”beredd” i förekommande fall ska ges utan föregående ”tåg kommer”</a:t>
            </a:r>
            <a:endParaRPr lang="sv-SE" sz="2000" dirty="0"/>
          </a:p>
          <a:p>
            <a:r>
              <a:rPr lang="sv-SE" sz="2400" dirty="0" smtClean="0"/>
              <a:t>Slopning av den rutin som med särskild signalering av ltkl tillät ett tåg med fast uppehåll att passera en lokalbevakad station utan att stanna.</a:t>
            </a:r>
          </a:p>
          <a:p>
            <a:endParaRPr lang="sv-SE" sz="2000" dirty="0" smtClean="0"/>
          </a:p>
          <a:p>
            <a:endParaRPr lang="sv-SE" sz="2000" dirty="0" smtClean="0"/>
          </a:p>
          <a:p>
            <a:pPr marL="400050" lvl="1" indent="0">
              <a:buNone/>
            </a:pPr>
            <a:endParaRPr lang="sv-SE" sz="2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60</a:t>
            </a:fld>
            <a:endParaRPr lang="sv-SE" dirty="0"/>
          </a:p>
        </p:txBody>
      </p:sp>
    </p:spTree>
    <p:extLst>
      <p:ext uri="{BB962C8B-B14F-4D97-AF65-F5344CB8AC3E}">
        <p14:creationId xmlns:p14="http://schemas.microsoft.com/office/powerpoint/2010/main" val="23373534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lnSpcReduction="10000"/>
          </a:bodyPr>
          <a:lstStyle/>
          <a:p>
            <a:pPr marL="0" indent="0">
              <a:buNone/>
            </a:pPr>
            <a:r>
              <a:rPr lang="sv-SE" sz="2000" dirty="0" smtClean="0"/>
              <a:t>Avsn</a:t>
            </a:r>
            <a:r>
              <a:rPr lang="sv-SE" sz="2000" dirty="0"/>
              <a:t>. </a:t>
            </a:r>
            <a:r>
              <a:rPr lang="sv-SE" sz="2000" dirty="0" smtClean="0"/>
              <a:t>9.2.9 </a:t>
            </a:r>
            <a:r>
              <a:rPr lang="sv-SE" sz="2000" i="1" dirty="0" smtClean="0"/>
              <a:t>Ankomst till station</a:t>
            </a:r>
            <a:endParaRPr lang="sv-SE" sz="2000" i="1" dirty="0"/>
          </a:p>
          <a:p>
            <a:pPr marL="0" indent="0">
              <a:buNone/>
            </a:pPr>
            <a:r>
              <a:rPr lang="sv-SE" sz="2000" dirty="0" smtClean="0"/>
              <a:t>Vid </a:t>
            </a:r>
            <a:r>
              <a:rPr lang="sv-SE" sz="2000" b="1" dirty="0" smtClean="0"/>
              <a:t>fjärrbevakad station</a:t>
            </a:r>
            <a:r>
              <a:rPr lang="sv-SE" sz="2000" dirty="0" smtClean="0"/>
              <a:t> gäller: </a:t>
            </a:r>
          </a:p>
          <a:p>
            <a:r>
              <a:rPr lang="sv-SE" sz="2000" dirty="0" smtClean="0"/>
              <a:t>”</a:t>
            </a:r>
            <a:r>
              <a:rPr lang="sv-SE" sz="2000" dirty="0"/>
              <a:t>S</a:t>
            </a:r>
            <a:r>
              <a:rPr lang="sv-SE" sz="2000" dirty="0" smtClean="0"/>
              <a:t>topp” </a:t>
            </a:r>
            <a:r>
              <a:rPr lang="sv-SE" sz="2000" dirty="0"/>
              <a:t>visas från </a:t>
            </a:r>
            <a:r>
              <a:rPr lang="sv-SE" sz="2000" dirty="0" smtClean="0"/>
              <a:t>infsi/huvudsignaltavla. En </a:t>
            </a:r>
            <a:r>
              <a:rPr lang="sv-SE" sz="2000" i="1" dirty="0" smtClean="0"/>
              <a:t>medgivandetavla</a:t>
            </a:r>
            <a:r>
              <a:rPr lang="sv-SE" sz="2000" dirty="0" smtClean="0"/>
              <a:t> tillåter att tåget förs in på stationen i halv siktfart till i tdt/order angivet spår. Om någon växel ligger fel, ombesörjer föraren att växeln läggs rätt.</a:t>
            </a:r>
          </a:p>
          <a:p>
            <a:r>
              <a:rPr lang="sv-SE" sz="2000" dirty="0"/>
              <a:t>Order om spårändring på fjärrbevakad station ska ges, även till </a:t>
            </a:r>
            <a:r>
              <a:rPr lang="sv-SE" sz="2000" dirty="0" err="1"/>
              <a:t>tbfh</a:t>
            </a:r>
            <a:r>
              <a:rPr lang="sv-SE" sz="2000" dirty="0"/>
              <a:t>.</a:t>
            </a:r>
          </a:p>
          <a:p>
            <a:r>
              <a:rPr lang="sv-SE" sz="2000" dirty="0" smtClean="0"/>
              <a:t>Om lokps ser att växling pågår på stationen, ska tåget stoppas och avvakta tills växlingen har avbrutits och detta har bekräftats med ”klart”.</a:t>
            </a:r>
          </a:p>
          <a:p>
            <a:r>
              <a:rPr lang="sv-SE" sz="2000" dirty="0" smtClean="0"/>
              <a:t>Om lokps ser att ett annat tåg samtidigt är på väg in mot stationen, ska båda tågen stoppas, om möjligt utanför yttersta växeln. Sedan får tåget med udda nummer föras in till sitt spår, och först därefter får tåget med jämnt nummer föras in.</a:t>
            </a:r>
          </a:p>
          <a:p>
            <a:r>
              <a:rPr lang="sv-SE" sz="2000" dirty="0" smtClean="0"/>
              <a:t>Efter ankomst till fjärrbevakad station lämnar tbfh ankomstanmälan till </a:t>
            </a:r>
            <a:r>
              <a:rPr lang="sv-SE" sz="2000" dirty="0" err="1" smtClean="0"/>
              <a:t>fjtkl</a:t>
            </a:r>
            <a:r>
              <a:rPr lang="sv-SE" sz="2000" dirty="0" smtClean="0"/>
              <a:t>.</a:t>
            </a:r>
          </a:p>
          <a:p>
            <a:pPr marL="0" indent="0">
              <a:buNone/>
            </a:pPr>
            <a:endParaRPr lang="sv-SE" sz="2000" dirty="0" smtClean="0"/>
          </a:p>
          <a:p>
            <a:pPr marL="0" indent="0">
              <a:buNone/>
            </a:pPr>
            <a:r>
              <a:rPr lang="sv-SE" sz="2000" dirty="0" err="1" smtClean="0"/>
              <a:t>Tbfh</a:t>
            </a:r>
            <a:r>
              <a:rPr lang="sv-SE" sz="2000" dirty="0" smtClean="0"/>
              <a:t> lämnar också ankomstanmälan till tkl efter ankomst till </a:t>
            </a:r>
            <a:r>
              <a:rPr lang="sv-SE" sz="2000" b="1" dirty="0" smtClean="0"/>
              <a:t>obevakad slutstation</a:t>
            </a:r>
            <a:r>
              <a:rPr lang="sv-SE" sz="2000" dirty="0" smtClean="0"/>
              <a:t>. </a:t>
            </a:r>
          </a:p>
          <a:p>
            <a:endParaRPr lang="sv-SE" sz="2000" dirty="0" smtClean="0"/>
          </a:p>
          <a:p>
            <a:pPr marL="400050" lvl="1" indent="0">
              <a:buNone/>
            </a:pPr>
            <a:endParaRPr lang="sv-SE" sz="2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61</a:t>
            </a:fld>
            <a:endParaRPr lang="sv-SE" dirty="0"/>
          </a:p>
        </p:txBody>
      </p:sp>
    </p:spTree>
    <p:extLst>
      <p:ext uri="{BB962C8B-B14F-4D97-AF65-F5344CB8AC3E}">
        <p14:creationId xmlns:p14="http://schemas.microsoft.com/office/powerpoint/2010/main" val="4931094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och 19.2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400" dirty="0" err="1" smtClean="0"/>
              <a:t>Avsn</a:t>
            </a:r>
            <a:r>
              <a:rPr lang="sv-SE" sz="2400" dirty="0"/>
              <a:t>. </a:t>
            </a:r>
            <a:r>
              <a:rPr lang="sv-SE" sz="2400" dirty="0" smtClean="0"/>
              <a:t>9.2.11 </a:t>
            </a:r>
            <a:r>
              <a:rPr lang="sv-SE" sz="2400" i="1" dirty="0" smtClean="0"/>
              <a:t>Oregelmässigheter vid ankomst till trafikplats</a:t>
            </a:r>
            <a:endParaRPr lang="sv-SE" sz="2400" i="1" dirty="0"/>
          </a:p>
          <a:p>
            <a:r>
              <a:rPr lang="sv-SE" sz="2400" dirty="0"/>
              <a:t>Bestämmelser </a:t>
            </a:r>
            <a:r>
              <a:rPr lang="sv-SE" sz="2400" dirty="0" smtClean="0"/>
              <a:t>om diverse avvikelsesituationer, bl.a. vad som gäller om</a:t>
            </a:r>
          </a:p>
          <a:p>
            <a:pPr lvl="1"/>
            <a:r>
              <a:rPr lang="sv-SE" sz="2000" dirty="0"/>
              <a:t>på station som ska vara </a:t>
            </a:r>
            <a:r>
              <a:rPr lang="sv-SE" sz="2000" dirty="0" smtClean="0"/>
              <a:t>lokalbevakad: ”kör” från infsi eller handsignalering uteblir</a:t>
            </a:r>
          </a:p>
          <a:p>
            <a:pPr lvl="1"/>
            <a:r>
              <a:rPr lang="sv-SE" sz="2000" dirty="0"/>
              <a:t>på lokalbevakad </a:t>
            </a:r>
            <a:r>
              <a:rPr lang="sv-SE" sz="2000" dirty="0" smtClean="0"/>
              <a:t>station: infsi visar annan signalbild än den som anges i tdt eller order; lokps uppmärksammar att tågvägen ligger till ett annat spår än det som anges i tdt eller order (om ”beredd” inte har getts)</a:t>
            </a:r>
          </a:p>
          <a:p>
            <a:pPr lvl="1"/>
            <a:r>
              <a:rPr lang="sv-SE" sz="2000" dirty="0"/>
              <a:t>på station som ska vara fjärrbevakad </a:t>
            </a:r>
            <a:r>
              <a:rPr lang="sv-SE" sz="2000" dirty="0" smtClean="0"/>
              <a:t>: infsi visar ”kör”, eller huvudsignal-tavla saknas </a:t>
            </a:r>
            <a:r>
              <a:rPr lang="sv-SE" sz="2000" dirty="0"/>
              <a:t>på station utan </a:t>
            </a:r>
            <a:r>
              <a:rPr lang="sv-SE" sz="2000" dirty="0" smtClean="0"/>
              <a:t>infsi; medgivandetavla saknas vid stations-gränsen.</a:t>
            </a:r>
            <a:endParaRPr lang="sv-SE" sz="2000" dirty="0"/>
          </a:p>
          <a:p>
            <a:pPr marL="0" indent="0">
              <a:buNone/>
            </a:pPr>
            <a:r>
              <a:rPr lang="sv-SE" sz="2400" dirty="0" smtClean="0"/>
              <a:t>Av</a:t>
            </a:r>
            <a:r>
              <a:rPr lang="sv-SE" sz="2400" dirty="0"/>
              <a:t>s</a:t>
            </a:r>
            <a:r>
              <a:rPr lang="sv-SE" sz="2400" dirty="0" smtClean="0"/>
              <a:t>n</a:t>
            </a:r>
            <a:r>
              <a:rPr lang="sv-SE" sz="2400" dirty="0"/>
              <a:t>. </a:t>
            </a:r>
            <a:r>
              <a:rPr lang="sv-SE" sz="2400" dirty="0" smtClean="0"/>
              <a:t>9.2.12 </a:t>
            </a:r>
            <a:r>
              <a:rPr lang="sv-SE" sz="2400" i="1" dirty="0"/>
              <a:t>Ankomst till trafikplats, övrigt</a:t>
            </a:r>
          </a:p>
          <a:p>
            <a:r>
              <a:rPr lang="sv-SE" sz="2400" dirty="0"/>
              <a:t>Bestämmelser </a:t>
            </a:r>
            <a:r>
              <a:rPr lang="sv-SE" sz="2400" dirty="0" smtClean="0"/>
              <a:t>om var stopplatsen är belägen för ett tåg som ska stanna vid en trafikplats.</a:t>
            </a:r>
            <a:endParaRPr lang="sv-SE" sz="2400" dirty="0"/>
          </a:p>
          <a:p>
            <a:endParaRPr lang="sv-SE" sz="2000" dirty="0"/>
          </a:p>
          <a:p>
            <a:endParaRPr lang="sv-SE" sz="2000" dirty="0" smtClean="0"/>
          </a:p>
          <a:p>
            <a:endParaRPr lang="sv-SE" sz="2000" dirty="0" smtClean="0"/>
          </a:p>
          <a:p>
            <a:pPr marL="400050" lvl="1" indent="0">
              <a:buNone/>
            </a:pPr>
            <a:endParaRPr lang="sv-SE" sz="2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62</a:t>
            </a:fld>
            <a:endParaRPr lang="sv-SE" dirty="0"/>
          </a:p>
        </p:txBody>
      </p:sp>
    </p:spTree>
    <p:extLst>
      <p:ext uri="{BB962C8B-B14F-4D97-AF65-F5344CB8AC3E}">
        <p14:creationId xmlns:p14="http://schemas.microsoft.com/office/powerpoint/2010/main" val="129429545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9.3 </a:t>
            </a:r>
            <a:r>
              <a:rPr lang="sv-SE" sz="2800" i="1" dirty="0" smtClean="0"/>
              <a:t>Vagnuttagning och A-fordonsfärd</a:t>
            </a:r>
            <a:endParaRPr lang="sv-SE" sz="2800" dirty="0"/>
          </a:p>
        </p:txBody>
      </p:sp>
      <p:sp>
        <p:nvSpPr>
          <p:cNvPr id="3" name="Platshållare för innehåll 2"/>
          <p:cNvSpPr>
            <a:spLocks noGrp="1"/>
          </p:cNvSpPr>
          <p:nvPr>
            <p:ph idx="1"/>
          </p:nvPr>
        </p:nvSpPr>
        <p:spPr>
          <a:xfrm>
            <a:off x="457200" y="908720"/>
            <a:ext cx="8229600" cy="5217443"/>
          </a:xfrm>
        </p:spPr>
        <p:txBody>
          <a:bodyPr>
            <a:noAutofit/>
          </a:bodyPr>
          <a:lstStyle/>
          <a:p>
            <a:pPr marL="0" indent="0">
              <a:buNone/>
            </a:pPr>
            <a:r>
              <a:rPr lang="sv-SE" sz="2200" dirty="0" smtClean="0"/>
              <a:t>Allmänt: Harmonisering av reglerna mellan vut och A-fordonsfärd</a:t>
            </a:r>
          </a:p>
          <a:p>
            <a:pPr marL="0" indent="0">
              <a:buNone/>
            </a:pPr>
            <a:r>
              <a:rPr lang="sv-SE" sz="2200" dirty="0" err="1"/>
              <a:t>Avsn</a:t>
            </a:r>
            <a:r>
              <a:rPr lang="sv-SE" sz="2200" dirty="0"/>
              <a:t>. 9.3.1 </a:t>
            </a:r>
            <a:r>
              <a:rPr lang="sv-SE" sz="2200" i="1" dirty="0"/>
              <a:t>Allmänt</a:t>
            </a:r>
          </a:p>
          <a:p>
            <a:r>
              <a:rPr lang="sv-SE" sz="2200" dirty="0"/>
              <a:t>Order till tåg ges alltid även vid A-</a:t>
            </a:r>
            <a:r>
              <a:rPr lang="sv-SE" sz="2200" dirty="0" err="1"/>
              <a:t>fordonsfärd</a:t>
            </a:r>
            <a:r>
              <a:rPr lang="sv-SE" sz="2200" dirty="0"/>
              <a:t> efter tåg.</a:t>
            </a:r>
          </a:p>
          <a:p>
            <a:pPr marL="0" indent="0">
              <a:buNone/>
            </a:pPr>
            <a:r>
              <a:rPr lang="sv-SE" sz="2200" dirty="0" err="1"/>
              <a:t>Avsn</a:t>
            </a:r>
            <a:r>
              <a:rPr lang="sv-SE" sz="2200" dirty="0"/>
              <a:t>. 9.3.2 </a:t>
            </a:r>
            <a:r>
              <a:rPr lang="sv-SE" sz="2200" i="1" dirty="0"/>
              <a:t>Planering</a:t>
            </a:r>
          </a:p>
          <a:p>
            <a:r>
              <a:rPr lang="sv-SE" sz="2200" dirty="0"/>
              <a:t>Färdsträckan kan vara del av en bevakningssträcka. S1 används även vid A-</a:t>
            </a:r>
            <a:r>
              <a:rPr lang="sv-SE" sz="2200" dirty="0" err="1"/>
              <a:t>fordonsfärd</a:t>
            </a:r>
            <a:r>
              <a:rPr lang="sv-SE" sz="2200" dirty="0"/>
              <a:t>. Begränsningen till två </a:t>
            </a:r>
            <a:r>
              <a:rPr lang="sv-SE" sz="2200" dirty="0" err="1"/>
              <a:t>vut</a:t>
            </a:r>
            <a:r>
              <a:rPr lang="sv-SE" sz="2200" dirty="0"/>
              <a:t> per bevakningssträcka är slopad.</a:t>
            </a:r>
          </a:p>
          <a:p>
            <a:r>
              <a:rPr lang="sv-SE" sz="2200" dirty="0"/>
              <a:t>Termen </a:t>
            </a:r>
            <a:r>
              <a:rPr lang="sv-SE" sz="2200" i="1" dirty="0"/>
              <a:t>tillsyningsman</a:t>
            </a:r>
            <a:r>
              <a:rPr lang="sv-SE" sz="2200" dirty="0"/>
              <a:t> används även vid A-</a:t>
            </a:r>
            <a:r>
              <a:rPr lang="sv-SE" sz="2200" dirty="0" err="1"/>
              <a:t>fordonsfärd</a:t>
            </a:r>
            <a:r>
              <a:rPr lang="sv-SE" sz="2200" dirty="0"/>
              <a:t>, men får vara samma person som föraren.</a:t>
            </a:r>
          </a:p>
          <a:p>
            <a:r>
              <a:rPr lang="sv-SE" sz="2200" dirty="0"/>
              <a:t>Även vid </a:t>
            </a:r>
            <a:r>
              <a:rPr lang="sv-SE" sz="2200" dirty="0" err="1"/>
              <a:t>vut</a:t>
            </a:r>
            <a:r>
              <a:rPr lang="sv-SE" sz="2200" dirty="0"/>
              <a:t> får förrän vara </a:t>
            </a:r>
            <a:r>
              <a:rPr lang="sv-SE" sz="2200" dirty="0" err="1"/>
              <a:t>tsm</a:t>
            </a:r>
            <a:r>
              <a:rPr lang="sv-SE" sz="2200" dirty="0"/>
              <a:t> utan begränsningar. (Om t.ex. vagnar skjuts ska signalgivare finnas på främsta fordonet i rörelseriktningen men denne behöver inte vara </a:t>
            </a:r>
            <a:r>
              <a:rPr lang="sv-SE" sz="2200" dirty="0" err="1"/>
              <a:t>tsm</a:t>
            </a:r>
            <a:r>
              <a:rPr lang="sv-SE" sz="2200" dirty="0"/>
              <a:t>.)</a:t>
            </a:r>
          </a:p>
          <a:p>
            <a:r>
              <a:rPr lang="sv-SE" sz="2200" dirty="0"/>
              <a:t>Utförligare regler för </a:t>
            </a:r>
            <a:r>
              <a:rPr lang="sv-SE" sz="2200" dirty="0" err="1"/>
              <a:t>vut</a:t>
            </a:r>
            <a:r>
              <a:rPr lang="sv-SE" sz="2200" dirty="0"/>
              <a:t> och A-</a:t>
            </a:r>
            <a:r>
              <a:rPr lang="sv-SE" sz="2200" dirty="0" err="1"/>
              <a:t>fordonsfärd</a:t>
            </a:r>
            <a:r>
              <a:rPr lang="sv-SE" sz="2200" dirty="0"/>
              <a:t> under bandisposition</a:t>
            </a:r>
            <a:r>
              <a:rPr lang="sv-SE" sz="2200" dirty="0" smtClean="0"/>
              <a:t>.</a:t>
            </a:r>
            <a:endParaRPr lang="sv-SE" sz="22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63</a:t>
            </a:fld>
            <a:endParaRPr lang="sv-SE" dirty="0"/>
          </a:p>
        </p:txBody>
      </p:sp>
    </p:spTree>
    <p:extLst>
      <p:ext uri="{BB962C8B-B14F-4D97-AF65-F5344CB8AC3E}">
        <p14:creationId xmlns:p14="http://schemas.microsoft.com/office/powerpoint/2010/main" val="417149432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9.3 </a:t>
            </a:r>
            <a:r>
              <a:rPr lang="sv-SE" sz="2800" i="1" dirty="0" smtClean="0"/>
              <a:t>Vagnuttagning och A-fordonsfärd</a:t>
            </a:r>
            <a:endParaRPr lang="sv-SE" sz="2800" dirty="0"/>
          </a:p>
        </p:txBody>
      </p:sp>
      <p:sp>
        <p:nvSpPr>
          <p:cNvPr id="3" name="Platshållare för innehåll 2"/>
          <p:cNvSpPr>
            <a:spLocks noGrp="1"/>
          </p:cNvSpPr>
          <p:nvPr>
            <p:ph idx="1"/>
          </p:nvPr>
        </p:nvSpPr>
        <p:spPr>
          <a:xfrm>
            <a:off x="457200" y="908720"/>
            <a:ext cx="8229600" cy="5217443"/>
          </a:xfrm>
        </p:spPr>
        <p:txBody>
          <a:bodyPr>
            <a:noAutofit/>
          </a:bodyPr>
          <a:lstStyle/>
          <a:p>
            <a:pPr marL="0" indent="0">
              <a:buNone/>
            </a:pPr>
            <a:r>
              <a:rPr lang="sv-SE" sz="2400" dirty="0" err="1"/>
              <a:t>Avsn</a:t>
            </a:r>
            <a:r>
              <a:rPr lang="sv-SE" sz="2400" dirty="0"/>
              <a:t>. 9.3.3 </a:t>
            </a:r>
            <a:r>
              <a:rPr lang="sv-SE" sz="2400" i="1" dirty="0"/>
              <a:t>Iordningställande</a:t>
            </a:r>
          </a:p>
          <a:p>
            <a:r>
              <a:rPr lang="sv-SE" sz="2400" dirty="0"/>
              <a:t>Tydligare regler om iordningställande vid </a:t>
            </a:r>
            <a:r>
              <a:rPr lang="sv-SE" sz="2400" dirty="0" err="1"/>
              <a:t>vut</a:t>
            </a:r>
            <a:r>
              <a:rPr lang="sv-SE" sz="2400" dirty="0"/>
              <a:t>, och om funktionskontroll vid A-</a:t>
            </a:r>
            <a:r>
              <a:rPr lang="sv-SE" sz="2400" dirty="0" err="1"/>
              <a:t>fordonsfärd</a:t>
            </a:r>
            <a:r>
              <a:rPr lang="sv-SE" sz="2400" dirty="0"/>
              <a:t>.</a:t>
            </a:r>
          </a:p>
          <a:p>
            <a:pPr marL="0" indent="0">
              <a:buNone/>
            </a:pPr>
            <a:r>
              <a:rPr lang="sv-SE" sz="2400" dirty="0" err="1" smtClean="0"/>
              <a:t>Avsn</a:t>
            </a:r>
            <a:r>
              <a:rPr lang="sv-SE" sz="2400" dirty="0"/>
              <a:t>. 9.3.4 </a:t>
            </a:r>
            <a:r>
              <a:rPr lang="sv-SE" sz="2400" i="1" dirty="0"/>
              <a:t>Kontroll av startvillkor</a:t>
            </a:r>
          </a:p>
          <a:p>
            <a:r>
              <a:rPr lang="sv-SE" sz="2400" dirty="0"/>
              <a:t>Starttillstånd med fast formulering införs. </a:t>
            </a:r>
            <a:endParaRPr lang="sv-SE" sz="2400" dirty="0" smtClean="0"/>
          </a:p>
          <a:p>
            <a:r>
              <a:rPr lang="sv-SE" sz="2400" dirty="0" smtClean="0"/>
              <a:t>Distinktion </a:t>
            </a:r>
            <a:r>
              <a:rPr lang="sv-SE" sz="2400" dirty="0"/>
              <a:t>mellan ’beviljande’ och ’starttillstånd</a:t>
            </a:r>
            <a:r>
              <a:rPr lang="sv-SE" sz="2400" dirty="0" smtClean="0"/>
              <a:t>’. </a:t>
            </a:r>
          </a:p>
          <a:p>
            <a:r>
              <a:rPr lang="sv-SE" sz="2400" dirty="0" smtClean="0"/>
              <a:t>För vut/A-fordonsfärd efter tåg som börjar på linjen får tkl lämna starttillstånd först när tsm bekräftat att han sett tåget med slutsignal passera.</a:t>
            </a:r>
          </a:p>
          <a:p>
            <a:pPr lvl="1"/>
            <a:endParaRPr lang="sv-SE" sz="19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64</a:t>
            </a:fld>
            <a:endParaRPr lang="sv-SE" dirty="0"/>
          </a:p>
        </p:txBody>
      </p:sp>
    </p:spTree>
    <p:extLst>
      <p:ext uri="{BB962C8B-B14F-4D97-AF65-F5344CB8AC3E}">
        <p14:creationId xmlns:p14="http://schemas.microsoft.com/office/powerpoint/2010/main" val="359091165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9.3 </a:t>
            </a:r>
            <a:r>
              <a:rPr lang="sv-SE" sz="2800" i="1" dirty="0" smtClean="0"/>
              <a:t>Vagnuttagning och A-fordonsfärd</a:t>
            </a:r>
            <a:endParaRPr lang="sv-SE" sz="2800" dirty="0"/>
          </a:p>
        </p:txBody>
      </p:sp>
      <p:sp>
        <p:nvSpPr>
          <p:cNvPr id="3" name="Platshållare för innehåll 2"/>
          <p:cNvSpPr>
            <a:spLocks noGrp="1"/>
          </p:cNvSpPr>
          <p:nvPr>
            <p:ph idx="1"/>
          </p:nvPr>
        </p:nvSpPr>
        <p:spPr>
          <a:xfrm>
            <a:off x="457200" y="908720"/>
            <a:ext cx="8229600" cy="5217443"/>
          </a:xfrm>
        </p:spPr>
        <p:txBody>
          <a:bodyPr>
            <a:noAutofit/>
          </a:bodyPr>
          <a:lstStyle/>
          <a:p>
            <a:pPr marL="0" indent="0">
              <a:buNone/>
            </a:pPr>
            <a:r>
              <a:rPr lang="sv-SE" sz="2200" dirty="0" err="1"/>
              <a:t>Avsn</a:t>
            </a:r>
            <a:r>
              <a:rPr lang="sv-SE" sz="2200" dirty="0"/>
              <a:t>. 9.3.5 </a:t>
            </a:r>
            <a:r>
              <a:rPr lang="sv-SE" sz="2200" i="1" dirty="0"/>
              <a:t>Genomförande</a:t>
            </a:r>
          </a:p>
          <a:p>
            <a:r>
              <a:rPr lang="sv-SE" sz="2200" b="1" i="1" dirty="0"/>
              <a:t>Hel</a:t>
            </a:r>
            <a:r>
              <a:rPr lang="sv-SE" sz="2200" dirty="0"/>
              <a:t> siktfart gäller</a:t>
            </a:r>
          </a:p>
          <a:p>
            <a:pPr lvl="1"/>
            <a:r>
              <a:rPr lang="sv-SE" sz="1900" dirty="0"/>
              <a:t>Vid </a:t>
            </a:r>
            <a:r>
              <a:rPr lang="sv-SE" sz="1900" dirty="0" err="1"/>
              <a:t>vut</a:t>
            </a:r>
            <a:r>
              <a:rPr lang="sv-SE" sz="1900" dirty="0"/>
              <a:t> eller A-</a:t>
            </a:r>
            <a:r>
              <a:rPr lang="sv-SE" sz="1900" dirty="0" err="1"/>
              <a:t>fordonsfärd</a:t>
            </a:r>
            <a:r>
              <a:rPr lang="sv-SE" sz="1900" dirty="0"/>
              <a:t> efter tåg</a:t>
            </a:r>
          </a:p>
          <a:p>
            <a:pPr lvl="1"/>
            <a:r>
              <a:rPr lang="sv-SE" sz="1900" dirty="0"/>
              <a:t>Vid </a:t>
            </a:r>
            <a:r>
              <a:rPr lang="sv-SE" sz="1900" dirty="0" err="1"/>
              <a:t>vut</a:t>
            </a:r>
            <a:r>
              <a:rPr lang="sv-SE" sz="1900" dirty="0"/>
              <a:t> med hjälpfordon i riktning mot det hjälpbehövande tåget på den sträcka som det befinner sig.</a:t>
            </a:r>
          </a:p>
          <a:p>
            <a:r>
              <a:rPr lang="sv-SE" sz="2200" b="1" i="1" dirty="0"/>
              <a:t>Halv</a:t>
            </a:r>
            <a:r>
              <a:rPr lang="sv-SE" sz="2200" dirty="0"/>
              <a:t> siktfart gäller</a:t>
            </a:r>
          </a:p>
          <a:p>
            <a:pPr lvl="1"/>
            <a:r>
              <a:rPr lang="sv-SE" sz="1900" dirty="0"/>
              <a:t>När annan verksamhet finns på bevakningssträckan</a:t>
            </a:r>
          </a:p>
          <a:p>
            <a:pPr lvl="1"/>
            <a:r>
              <a:rPr lang="sv-SE" sz="1900" dirty="0"/>
              <a:t>Alltid under </a:t>
            </a:r>
            <a:r>
              <a:rPr lang="sv-SE" sz="1900" dirty="0" err="1"/>
              <a:t>bdisp</a:t>
            </a:r>
            <a:endParaRPr lang="sv-SE" sz="1900" dirty="0"/>
          </a:p>
          <a:p>
            <a:pPr lvl="1"/>
            <a:r>
              <a:rPr lang="sv-SE" sz="1900" dirty="0"/>
              <a:t>Vid utförandet från/införandet till bevakad station</a:t>
            </a:r>
          </a:p>
          <a:p>
            <a:r>
              <a:rPr lang="sv-SE" sz="2200" dirty="0"/>
              <a:t>Huvudsignaler gäller även för </a:t>
            </a:r>
            <a:r>
              <a:rPr lang="sv-SE" sz="2200" dirty="0" smtClean="0"/>
              <a:t>A-</a:t>
            </a:r>
            <a:r>
              <a:rPr lang="sv-SE" sz="2200" dirty="0" err="1" smtClean="0"/>
              <a:t>fordonsfärd</a:t>
            </a:r>
            <a:r>
              <a:rPr lang="sv-SE" sz="2200" dirty="0" smtClean="0"/>
              <a:t>.</a:t>
            </a:r>
            <a:endParaRPr lang="sv-SE" sz="2200" dirty="0"/>
          </a:p>
          <a:p>
            <a:pPr marL="0" indent="0">
              <a:buNone/>
            </a:pPr>
            <a:r>
              <a:rPr lang="sv-SE" sz="2200" dirty="0" err="1" smtClean="0"/>
              <a:t>Avsn</a:t>
            </a:r>
            <a:r>
              <a:rPr lang="sv-SE" sz="2200" dirty="0" smtClean="0"/>
              <a:t>. 9.3.6 </a:t>
            </a:r>
            <a:r>
              <a:rPr lang="sv-SE" sz="2200" i="1" dirty="0" smtClean="0"/>
              <a:t>Avslutande</a:t>
            </a:r>
          </a:p>
          <a:p>
            <a:r>
              <a:rPr lang="sv-SE" sz="2200" dirty="0" smtClean="0"/>
              <a:t>Medgivande att föra in A-</a:t>
            </a:r>
            <a:r>
              <a:rPr lang="sv-SE" sz="2200" dirty="0" err="1" smtClean="0"/>
              <a:t>fordonsfärd</a:t>
            </a:r>
            <a:r>
              <a:rPr lang="sv-SE" sz="2200" dirty="0" smtClean="0"/>
              <a:t> på lokalbevakad station ges</a:t>
            </a:r>
          </a:p>
          <a:p>
            <a:pPr lvl="1"/>
            <a:r>
              <a:rPr lang="sv-SE" sz="1900" dirty="0" smtClean="0"/>
              <a:t>Muntligt</a:t>
            </a:r>
          </a:p>
          <a:p>
            <a:pPr lvl="1"/>
            <a:r>
              <a:rPr lang="sv-SE" sz="1900" dirty="0" smtClean="0"/>
              <a:t>Genom ”framåt” (tidigare ”klart”) </a:t>
            </a:r>
            <a:r>
              <a:rPr lang="sv-SE" sz="1900" i="1" dirty="0" smtClean="0"/>
              <a:t>eller</a:t>
            </a:r>
          </a:p>
          <a:p>
            <a:pPr lvl="1"/>
            <a:r>
              <a:rPr lang="sv-SE" sz="1900" dirty="0" smtClean="0"/>
              <a:t>Genom ”kör” i infartssignalen</a:t>
            </a:r>
          </a:p>
          <a:p>
            <a:pPr lvl="1"/>
            <a:endParaRPr lang="sv-SE" sz="1900" dirty="0" smtClean="0"/>
          </a:p>
          <a:p>
            <a:pPr marL="0" indent="0">
              <a:buNone/>
            </a:pPr>
            <a:endParaRPr lang="sv-SE" sz="2200" dirty="0" smtClean="0"/>
          </a:p>
          <a:p>
            <a:pPr lvl="1"/>
            <a:endParaRPr lang="sv-SE" sz="19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65</a:t>
            </a:fld>
            <a:endParaRPr lang="sv-SE" dirty="0"/>
          </a:p>
        </p:txBody>
      </p:sp>
    </p:spTree>
    <p:extLst>
      <p:ext uri="{BB962C8B-B14F-4D97-AF65-F5344CB8AC3E}">
        <p14:creationId xmlns:p14="http://schemas.microsoft.com/office/powerpoint/2010/main" val="303838932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9.4 </a:t>
            </a:r>
            <a:r>
              <a:rPr lang="sv-SE" sz="2800" i="1" dirty="0" smtClean="0"/>
              <a:t>B-fordonsfärd</a:t>
            </a:r>
            <a:r>
              <a:rPr lang="sv-SE" sz="2800" dirty="0" smtClean="0"/>
              <a:t>, avsnitt</a:t>
            </a:r>
            <a:r>
              <a:rPr lang="sv-SE" sz="2800" i="1" dirty="0" smtClean="0"/>
              <a:t> </a:t>
            </a:r>
            <a:r>
              <a:rPr lang="sv-SE" sz="2800" dirty="0" smtClean="0"/>
              <a:t>9.5 </a:t>
            </a:r>
            <a:r>
              <a:rPr lang="sv-SE" sz="2800" i="1" dirty="0" smtClean="0"/>
              <a:t>C-fordonsfärd</a:t>
            </a:r>
            <a:endParaRPr lang="sv-SE" sz="2800" i="1" dirty="0"/>
          </a:p>
        </p:txBody>
      </p:sp>
      <p:sp>
        <p:nvSpPr>
          <p:cNvPr id="3" name="Platshållare för innehåll 2"/>
          <p:cNvSpPr>
            <a:spLocks noGrp="1"/>
          </p:cNvSpPr>
          <p:nvPr>
            <p:ph idx="1"/>
          </p:nvPr>
        </p:nvSpPr>
        <p:spPr>
          <a:xfrm>
            <a:off x="457200" y="908720"/>
            <a:ext cx="8229600" cy="5217443"/>
          </a:xfrm>
        </p:spPr>
        <p:txBody>
          <a:bodyPr>
            <a:noAutofit/>
          </a:bodyPr>
          <a:lstStyle/>
          <a:p>
            <a:pPr marL="0" indent="0">
              <a:buNone/>
            </a:pPr>
            <a:r>
              <a:rPr lang="sv-SE" sz="2000" dirty="0" smtClean="0"/>
              <a:t>Avsn</a:t>
            </a:r>
            <a:r>
              <a:rPr lang="sv-SE" sz="2000" dirty="0"/>
              <a:t>. </a:t>
            </a:r>
            <a:r>
              <a:rPr lang="sv-SE" sz="2000" dirty="0" smtClean="0"/>
              <a:t>9.4.2 </a:t>
            </a:r>
            <a:r>
              <a:rPr lang="sv-SE" sz="2000" i="1" dirty="0" smtClean="0"/>
              <a:t>Planering </a:t>
            </a:r>
            <a:r>
              <a:rPr lang="sv-SE" sz="2000" dirty="0" smtClean="0"/>
              <a:t>(B-fordonsfärd)</a:t>
            </a:r>
            <a:endParaRPr lang="sv-SE" sz="2000" dirty="0"/>
          </a:p>
          <a:p>
            <a:r>
              <a:rPr lang="sv-SE" sz="1800" dirty="0" smtClean="0"/>
              <a:t>Tl beslutar om B-fordonsfärd.</a:t>
            </a:r>
          </a:p>
          <a:p>
            <a:pPr marL="0" indent="0">
              <a:buNone/>
            </a:pPr>
            <a:r>
              <a:rPr lang="sv-SE" sz="2000" dirty="0"/>
              <a:t>Avsn. </a:t>
            </a:r>
            <a:r>
              <a:rPr lang="sv-SE" sz="2000" dirty="0" smtClean="0"/>
              <a:t>9.5.2 </a:t>
            </a:r>
            <a:r>
              <a:rPr lang="sv-SE" sz="2000" i="1" dirty="0"/>
              <a:t>Planering </a:t>
            </a:r>
            <a:r>
              <a:rPr lang="sv-SE" sz="2000" dirty="0" smtClean="0"/>
              <a:t>(C-fordonsfärd</a:t>
            </a:r>
            <a:r>
              <a:rPr lang="sv-SE" sz="2000" dirty="0"/>
              <a:t>)</a:t>
            </a:r>
          </a:p>
          <a:p>
            <a:r>
              <a:rPr lang="sv-SE" sz="1800" dirty="0"/>
              <a:t>Färdsträckan </a:t>
            </a:r>
            <a:r>
              <a:rPr lang="sv-SE" sz="1800" dirty="0" smtClean="0"/>
              <a:t>får vara högst en bevakningssträcka; kan </a:t>
            </a:r>
            <a:r>
              <a:rPr lang="sv-SE" sz="1800" dirty="0"/>
              <a:t>vara del av en bevakningssträcka</a:t>
            </a:r>
            <a:r>
              <a:rPr lang="sv-SE" sz="1800" dirty="0" smtClean="0"/>
              <a:t>.</a:t>
            </a:r>
          </a:p>
          <a:p>
            <a:r>
              <a:rPr lang="sv-SE" sz="1800" dirty="0" smtClean="0"/>
              <a:t>Påpekande om att C-fordonsfärd inte får ske under bandisposition.</a:t>
            </a:r>
          </a:p>
          <a:p>
            <a:r>
              <a:rPr lang="sv-SE" sz="1800" dirty="0" smtClean="0"/>
              <a:t>Av harmoniseringsskäl används termen tillsyningsman även för C-</a:t>
            </a:r>
            <a:r>
              <a:rPr lang="sv-SE" sz="1800" dirty="0" err="1" smtClean="0"/>
              <a:t>fordonsfärd</a:t>
            </a:r>
            <a:r>
              <a:rPr lang="sv-SE" sz="1800" dirty="0" smtClean="0"/>
              <a:t>, men denne ska vara samma person som föraren.</a:t>
            </a:r>
            <a:endParaRPr lang="sv-SE" sz="1800" dirty="0"/>
          </a:p>
          <a:p>
            <a:pPr marL="0" indent="0">
              <a:buNone/>
            </a:pPr>
            <a:r>
              <a:rPr lang="sv-SE" sz="2000" dirty="0" smtClean="0"/>
              <a:t>Avsn</a:t>
            </a:r>
            <a:r>
              <a:rPr lang="sv-SE" sz="2000" dirty="0"/>
              <a:t>. </a:t>
            </a:r>
            <a:r>
              <a:rPr lang="sv-SE" sz="2000" dirty="0" smtClean="0"/>
              <a:t>9.4.3, 9.5.3 </a:t>
            </a:r>
            <a:r>
              <a:rPr lang="sv-SE" sz="2000" i="1" dirty="0"/>
              <a:t>Kontroll av startvillkor</a:t>
            </a:r>
          </a:p>
          <a:p>
            <a:r>
              <a:rPr lang="sv-SE" sz="1800" dirty="0"/>
              <a:t>Starttillstånd med fast formulering införs</a:t>
            </a:r>
            <a:r>
              <a:rPr lang="sv-SE" sz="1800" dirty="0" smtClean="0"/>
              <a:t>.</a:t>
            </a:r>
          </a:p>
          <a:p>
            <a:pPr marL="0" indent="0">
              <a:buNone/>
            </a:pPr>
            <a:r>
              <a:rPr lang="sv-SE" sz="2000" dirty="0" err="1" smtClean="0"/>
              <a:t>Avsn</a:t>
            </a:r>
            <a:r>
              <a:rPr lang="sv-SE" sz="2000" dirty="0" smtClean="0"/>
              <a:t>. 9.4.4 Genomförande (B-</a:t>
            </a:r>
            <a:r>
              <a:rPr lang="sv-SE" sz="2000" dirty="0" err="1" smtClean="0"/>
              <a:t>fordonsfärd</a:t>
            </a:r>
            <a:r>
              <a:rPr lang="sv-SE" sz="2000" dirty="0" smtClean="0"/>
              <a:t>)</a:t>
            </a:r>
          </a:p>
          <a:p>
            <a:r>
              <a:rPr lang="sv-SE" sz="1800" dirty="0" smtClean="0"/>
              <a:t>Bestämmelsen om att fordonet ska framföras på 300 m avstånd från tåget har utgått; i stället ska hänsyn tas till funktionen hos automatiska vägskyddsanläggningar.</a:t>
            </a:r>
          </a:p>
          <a:p>
            <a:pPr marL="0" indent="0">
              <a:buNone/>
            </a:pPr>
            <a:r>
              <a:rPr lang="sv-SE" sz="2000" dirty="0"/>
              <a:t>Avsn. </a:t>
            </a:r>
            <a:r>
              <a:rPr lang="sv-SE" sz="2000" dirty="0" smtClean="0"/>
              <a:t>9.4.6 </a:t>
            </a:r>
            <a:r>
              <a:rPr lang="sv-SE" sz="2000" i="1" dirty="0" smtClean="0"/>
              <a:t>Övrigt </a:t>
            </a:r>
            <a:r>
              <a:rPr lang="sv-SE" sz="2000" dirty="0"/>
              <a:t>(B-fordonsfärd)</a:t>
            </a:r>
            <a:endParaRPr lang="sv-SE" sz="2000" i="1" dirty="0"/>
          </a:p>
          <a:p>
            <a:r>
              <a:rPr lang="sv-SE" sz="1800" dirty="0" smtClean="0"/>
              <a:t>Regler om vad som ska ske om B-fordonsfärden blir fördröjd.</a:t>
            </a:r>
            <a:endParaRPr lang="sv-SE" sz="1800" dirty="0"/>
          </a:p>
          <a:p>
            <a:pPr marL="0" indent="0">
              <a:buNone/>
            </a:pP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66</a:t>
            </a:fld>
            <a:endParaRPr lang="sv-SE" dirty="0"/>
          </a:p>
        </p:txBody>
      </p:sp>
    </p:spTree>
    <p:extLst>
      <p:ext uri="{BB962C8B-B14F-4D97-AF65-F5344CB8AC3E}">
        <p14:creationId xmlns:p14="http://schemas.microsoft.com/office/powerpoint/2010/main" val="80830781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9.6 </a:t>
            </a:r>
            <a:r>
              <a:rPr lang="sv-SE" sz="2800" i="1" dirty="0" smtClean="0"/>
              <a:t>Arbeten i spår</a:t>
            </a:r>
            <a:endParaRPr lang="sv-SE" sz="2800"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400" dirty="0" smtClean="0"/>
              <a:t>Avsn. 9.6 </a:t>
            </a:r>
          </a:p>
          <a:p>
            <a:r>
              <a:rPr lang="sv-SE" sz="2400" dirty="0" smtClean="0"/>
              <a:t>anger att arbete i eller i farlig närhet av spår ska ske</a:t>
            </a:r>
          </a:p>
          <a:p>
            <a:pPr lvl="1"/>
            <a:r>
              <a:rPr lang="sv-SE" sz="2000" dirty="0" smtClean="0"/>
              <a:t>under A-arbete (</a:t>
            </a:r>
            <a:r>
              <a:rPr lang="sv-SE" sz="2000" dirty="0" err="1" smtClean="0"/>
              <a:t>avsn</a:t>
            </a:r>
            <a:r>
              <a:rPr lang="sv-SE" sz="2000" dirty="0" smtClean="0"/>
              <a:t>. 9.7) eller</a:t>
            </a:r>
          </a:p>
          <a:p>
            <a:pPr lvl="1"/>
            <a:r>
              <a:rPr lang="sv-SE" sz="2000" dirty="0" smtClean="0"/>
              <a:t>under B-arbete (</a:t>
            </a:r>
            <a:r>
              <a:rPr lang="sv-SE" sz="2000" dirty="0" err="1" smtClean="0"/>
              <a:t>avsn</a:t>
            </a:r>
            <a:r>
              <a:rPr lang="sv-SE" sz="2000" dirty="0" smtClean="0"/>
              <a:t>. 9.8) eller </a:t>
            </a:r>
          </a:p>
          <a:p>
            <a:pPr lvl="1"/>
            <a:r>
              <a:rPr lang="sv-SE" sz="2000" dirty="0" smtClean="0"/>
              <a:t>som arbete under bevakning (</a:t>
            </a:r>
            <a:r>
              <a:rPr lang="sv-SE" sz="2000" dirty="0" err="1" smtClean="0"/>
              <a:t>avsn</a:t>
            </a:r>
            <a:r>
              <a:rPr lang="sv-SE" sz="2000" dirty="0" smtClean="0"/>
              <a:t>. 9.9).</a:t>
            </a:r>
          </a:p>
          <a:p>
            <a:r>
              <a:rPr lang="sv-SE" sz="2400" dirty="0" smtClean="0"/>
              <a:t>anger </a:t>
            </a:r>
          </a:p>
          <a:p>
            <a:pPr lvl="1"/>
            <a:r>
              <a:rPr lang="sv-SE" sz="2000" dirty="0" smtClean="0"/>
              <a:t>att huvudregeln är att A-arbete ska tillämpas</a:t>
            </a:r>
          </a:p>
          <a:p>
            <a:pPr lvl="1"/>
            <a:r>
              <a:rPr lang="sv-SE" sz="2000" dirty="0" smtClean="0"/>
              <a:t>vilka arbeten och förhållanden som kräver A-arbete</a:t>
            </a:r>
          </a:p>
          <a:p>
            <a:pPr lvl="1"/>
            <a:r>
              <a:rPr lang="sv-SE" sz="2000" dirty="0" smtClean="0"/>
              <a:t>att B-arbete och arbete under bevakning får användas bara </a:t>
            </a:r>
            <a:br>
              <a:rPr lang="sv-SE" sz="2000" dirty="0" smtClean="0"/>
            </a:br>
            <a:r>
              <a:rPr lang="sv-SE" sz="2000" dirty="0" smtClean="0"/>
              <a:t>om spåret är farbart. </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67</a:t>
            </a:fld>
            <a:endParaRPr lang="sv-SE" dirty="0"/>
          </a:p>
        </p:txBody>
      </p:sp>
    </p:spTree>
    <p:extLst>
      <p:ext uri="{BB962C8B-B14F-4D97-AF65-F5344CB8AC3E}">
        <p14:creationId xmlns:p14="http://schemas.microsoft.com/office/powerpoint/2010/main" val="182365815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9.7 </a:t>
            </a:r>
            <a:r>
              <a:rPr lang="sv-SE" sz="2800" i="1" dirty="0" smtClean="0"/>
              <a:t>A-arbete</a:t>
            </a:r>
            <a:endParaRPr lang="sv-SE" sz="2800"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000" dirty="0"/>
              <a:t>Avsn. </a:t>
            </a:r>
            <a:r>
              <a:rPr lang="sv-SE" sz="2000" dirty="0" smtClean="0"/>
              <a:t>9.7.2 </a:t>
            </a:r>
            <a:r>
              <a:rPr lang="sv-SE" sz="2000" i="1" dirty="0"/>
              <a:t>Planering</a:t>
            </a:r>
          </a:p>
          <a:p>
            <a:r>
              <a:rPr lang="sv-SE" sz="2000" dirty="0" smtClean="0"/>
              <a:t>Vid </a:t>
            </a:r>
            <a:r>
              <a:rPr lang="sv-SE" sz="2000" dirty="0"/>
              <a:t>A-arbete på linjen kan </a:t>
            </a:r>
            <a:r>
              <a:rPr lang="sv-SE" sz="2000" i="1" dirty="0"/>
              <a:t>A-arbetsområdet</a:t>
            </a:r>
            <a:r>
              <a:rPr lang="sv-SE" sz="2000" dirty="0"/>
              <a:t> </a:t>
            </a:r>
            <a:r>
              <a:rPr lang="sv-SE" sz="2000" dirty="0" smtClean="0"/>
              <a:t>(ny term, analogt med färdsträcka) vara en del av bevakningssträcka. A-arbete på bevakad station införs</a:t>
            </a:r>
            <a:r>
              <a:rPr lang="sv-SE" sz="2000" dirty="0"/>
              <a:t>; tydliga gränspunkter ska finnas</a:t>
            </a:r>
            <a:r>
              <a:rPr lang="sv-SE" sz="2000" dirty="0" smtClean="0"/>
              <a:t>. </a:t>
            </a:r>
          </a:p>
          <a:p>
            <a:r>
              <a:rPr lang="sv-SE" sz="2000" dirty="0" smtClean="0"/>
              <a:t>S2 används.</a:t>
            </a:r>
          </a:p>
          <a:p>
            <a:r>
              <a:rPr lang="sv-SE" sz="2000" dirty="0" smtClean="0"/>
              <a:t>Vid längre A-arbeten finns möjlighet att befria </a:t>
            </a:r>
            <a:r>
              <a:rPr lang="sv-SE" sz="2000" dirty="0" err="1" smtClean="0"/>
              <a:t>tsm</a:t>
            </a:r>
            <a:r>
              <a:rPr lang="sv-SE" sz="2000" dirty="0" smtClean="0"/>
              <a:t> från skyldighet att närvara under hela tiden.</a:t>
            </a:r>
          </a:p>
          <a:p>
            <a:r>
              <a:rPr lang="sv-SE" sz="2000" dirty="0" smtClean="0"/>
              <a:t>Utförligare regler för A-arbete under bandisposition.</a:t>
            </a:r>
          </a:p>
          <a:p>
            <a:pPr marL="0" indent="0">
              <a:buNone/>
            </a:pPr>
            <a:r>
              <a:rPr lang="sv-SE" sz="2000" dirty="0" smtClean="0"/>
              <a:t>Avsn</a:t>
            </a:r>
            <a:r>
              <a:rPr lang="sv-SE" sz="2000" dirty="0"/>
              <a:t>. </a:t>
            </a:r>
            <a:r>
              <a:rPr lang="sv-SE" sz="2000" dirty="0" smtClean="0"/>
              <a:t>9.7.3 </a:t>
            </a:r>
            <a:r>
              <a:rPr lang="sv-SE" sz="2000" i="1" dirty="0"/>
              <a:t>Kontroll av startvillkor</a:t>
            </a:r>
          </a:p>
          <a:p>
            <a:r>
              <a:rPr lang="sv-SE" sz="2000" dirty="0"/>
              <a:t>Starttillstånd med fast formulering införs. </a:t>
            </a:r>
            <a:endParaRPr lang="sv-SE" sz="2000" dirty="0" smtClean="0"/>
          </a:p>
          <a:p>
            <a:r>
              <a:rPr lang="sv-SE" sz="2000" dirty="0" smtClean="0"/>
              <a:t>Distinktion </a:t>
            </a:r>
            <a:r>
              <a:rPr lang="sv-SE" sz="2000" dirty="0"/>
              <a:t>mellan ’beviljande’ och ’starttillstånd’. </a:t>
            </a:r>
            <a:endParaRPr lang="sv-SE" sz="2000" dirty="0" smtClean="0"/>
          </a:p>
          <a:p>
            <a:r>
              <a:rPr lang="sv-SE" sz="2000" dirty="0" smtClean="0"/>
              <a:t>För A-arbete efter </a:t>
            </a:r>
            <a:r>
              <a:rPr lang="sv-SE" sz="2000" dirty="0"/>
              <a:t>tåg </a:t>
            </a:r>
            <a:r>
              <a:rPr lang="sv-SE" sz="2000" dirty="0" smtClean="0"/>
              <a:t>får </a:t>
            </a:r>
            <a:r>
              <a:rPr lang="sv-SE" sz="2000" dirty="0"/>
              <a:t>tkl lämna starttillstånd först när tsm bekräftat att han sett tåget med slutsignal passera</a:t>
            </a:r>
            <a:r>
              <a:rPr lang="sv-SE" sz="2000" dirty="0" smtClean="0"/>
              <a:t>.</a:t>
            </a:r>
          </a:p>
          <a:p>
            <a:r>
              <a:rPr lang="sv-SE" sz="2000" dirty="0" smtClean="0"/>
              <a:t>Även för A-arbete på en lokalbevakad station ligger ansvaret att sätta upp hindertavlor på </a:t>
            </a:r>
            <a:r>
              <a:rPr lang="sv-SE" sz="2000" dirty="0" err="1" smtClean="0"/>
              <a:t>tsm</a:t>
            </a:r>
            <a:r>
              <a:rPr lang="sv-SE" sz="2000" dirty="0" smtClean="0"/>
              <a:t>.</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68</a:t>
            </a:fld>
            <a:endParaRPr lang="sv-SE" dirty="0"/>
          </a:p>
        </p:txBody>
      </p:sp>
    </p:spTree>
    <p:extLst>
      <p:ext uri="{BB962C8B-B14F-4D97-AF65-F5344CB8AC3E}">
        <p14:creationId xmlns:p14="http://schemas.microsoft.com/office/powerpoint/2010/main" val="342868623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9.8 </a:t>
            </a:r>
            <a:r>
              <a:rPr lang="sv-SE" sz="2800" i="1" dirty="0" smtClean="0"/>
              <a:t>B-arbete</a:t>
            </a:r>
            <a:endParaRPr lang="sv-SE" sz="2800"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000" dirty="0" smtClean="0"/>
              <a:t>Redigeringen av bestämmelserna har anpassats till dem för andra trafikverksamheter.</a:t>
            </a:r>
            <a:endParaRPr lang="sv-SE" sz="2000" i="1" dirty="0" smtClean="0"/>
          </a:p>
          <a:p>
            <a:pPr marL="0" indent="0">
              <a:buNone/>
            </a:pPr>
            <a:r>
              <a:rPr lang="sv-SE" sz="2000" dirty="0" smtClean="0"/>
              <a:t>Avsn. 9.8.2 </a:t>
            </a:r>
            <a:r>
              <a:rPr lang="sv-SE" sz="2000" i="1" dirty="0" smtClean="0"/>
              <a:t>Planering</a:t>
            </a:r>
            <a:endParaRPr lang="sv-SE" sz="2000" i="1" dirty="0"/>
          </a:p>
          <a:p>
            <a:r>
              <a:rPr lang="sv-SE" sz="2000" dirty="0" smtClean="0"/>
              <a:t>B-arbete planeras hos och beviljas av tkl. </a:t>
            </a:r>
          </a:p>
          <a:p>
            <a:r>
              <a:rPr lang="sv-SE" sz="2000" dirty="0" smtClean="0"/>
              <a:t>S2 används.</a:t>
            </a:r>
          </a:p>
          <a:p>
            <a:pPr marL="0" indent="0">
              <a:buNone/>
            </a:pPr>
            <a:r>
              <a:rPr lang="sv-SE" sz="2000" dirty="0" smtClean="0"/>
              <a:t>Avsn</a:t>
            </a:r>
            <a:r>
              <a:rPr lang="sv-SE" sz="2000" dirty="0"/>
              <a:t>. </a:t>
            </a:r>
            <a:r>
              <a:rPr lang="sv-SE" sz="2000" dirty="0" smtClean="0"/>
              <a:t>9.8.3 </a:t>
            </a:r>
            <a:r>
              <a:rPr lang="sv-SE" sz="2000" i="1" dirty="0"/>
              <a:t>Kontroll av startvillkor</a:t>
            </a:r>
          </a:p>
          <a:p>
            <a:r>
              <a:rPr lang="sv-SE" sz="2000" dirty="0"/>
              <a:t>Starttillstånd med fast formulering införs. </a:t>
            </a:r>
            <a:endParaRPr lang="sv-SE" sz="2000" dirty="0" smtClean="0"/>
          </a:p>
          <a:p>
            <a:r>
              <a:rPr lang="sv-SE" sz="2000" dirty="0" smtClean="0"/>
              <a:t>Distinktion </a:t>
            </a:r>
            <a:r>
              <a:rPr lang="sv-SE" sz="2000" dirty="0"/>
              <a:t>mellan ’beviljande’ och ’starttillstånd</a:t>
            </a:r>
            <a:r>
              <a:rPr lang="sv-SE" sz="2000" dirty="0" smtClean="0"/>
              <a:t>’.</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69</a:t>
            </a:fld>
            <a:endParaRPr lang="sv-SE" dirty="0"/>
          </a:p>
        </p:txBody>
      </p:sp>
    </p:spTree>
    <p:extLst>
      <p:ext uri="{BB962C8B-B14F-4D97-AF65-F5344CB8AC3E}">
        <p14:creationId xmlns:p14="http://schemas.microsoft.com/office/powerpoint/2010/main" val="891023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Hemarbete för järnvägen ”XXJ”</a:t>
            </a:r>
            <a:endParaRPr lang="sv-SE" sz="3600" dirty="0"/>
          </a:p>
        </p:txBody>
      </p:sp>
      <p:sp>
        <p:nvSpPr>
          <p:cNvPr id="3" name="Platshållare för innehåll 2"/>
          <p:cNvSpPr>
            <a:spLocks noGrp="1"/>
          </p:cNvSpPr>
          <p:nvPr>
            <p:ph idx="1"/>
          </p:nvPr>
        </p:nvSpPr>
        <p:spPr>
          <a:xfrm>
            <a:off x="457200" y="1556792"/>
            <a:ext cx="8229600" cy="4525963"/>
          </a:xfrm>
        </p:spPr>
        <p:txBody>
          <a:bodyPr>
            <a:noAutofit/>
          </a:bodyPr>
          <a:lstStyle/>
          <a:p>
            <a:r>
              <a:rPr lang="sv-SE" sz="2400" dirty="0" smtClean="0"/>
              <a:t>Sätta sig in i och ta ställning till MRO Säo-14</a:t>
            </a:r>
          </a:p>
          <a:p>
            <a:r>
              <a:rPr lang="sv-SE" sz="2400" dirty="0" smtClean="0"/>
              <a:t>Diskutera ett lämpligt urval av regler, och lämpliga trafiklösningar</a:t>
            </a:r>
          </a:p>
          <a:p>
            <a:r>
              <a:rPr lang="sv-SE" sz="2400" dirty="0" smtClean="0"/>
              <a:t>Genomföra </a:t>
            </a:r>
            <a:r>
              <a:rPr lang="sv-SE" sz="2400" b="1" dirty="0" smtClean="0"/>
              <a:t>riskanalys</a:t>
            </a:r>
            <a:r>
              <a:rPr lang="sv-SE" sz="2400" dirty="0" smtClean="0"/>
              <a:t>, med fokus på ändrade trafiklösningar</a:t>
            </a:r>
          </a:p>
          <a:p>
            <a:r>
              <a:rPr lang="sv-SE" sz="2400" dirty="0" smtClean="0"/>
              <a:t>Arbeta fram en egen säo, ”XXJ säo”</a:t>
            </a:r>
          </a:p>
          <a:p>
            <a:r>
              <a:rPr lang="sv-SE" sz="2400" dirty="0" smtClean="0"/>
              <a:t>Planera anpassningar i andra interna bestämmelser</a:t>
            </a:r>
          </a:p>
          <a:p>
            <a:r>
              <a:rPr lang="sv-SE" sz="2400" dirty="0" smtClean="0"/>
              <a:t>Begära </a:t>
            </a:r>
            <a:r>
              <a:rPr lang="sv-SE" sz="2400" b="1" dirty="0" smtClean="0"/>
              <a:t>omprövning av tillståndet</a:t>
            </a:r>
            <a:r>
              <a:rPr lang="sv-SE" sz="2400" dirty="0" smtClean="0"/>
              <a:t> hos Transportstyrelsen, p.g.a. ”väsentlig ändring”</a:t>
            </a:r>
          </a:p>
          <a:p>
            <a:r>
              <a:rPr lang="sv-SE" sz="2400" dirty="0" smtClean="0"/>
              <a:t>Fastställa XXJ säo och andra förändringar</a:t>
            </a:r>
          </a:p>
          <a:p>
            <a:r>
              <a:rPr lang="sv-SE" sz="2400" dirty="0" smtClean="0"/>
              <a:t>Planera och genomföra </a:t>
            </a:r>
            <a:r>
              <a:rPr lang="sv-SE" sz="2400" b="1" dirty="0" smtClean="0"/>
              <a:t>omfattande </a:t>
            </a:r>
            <a:r>
              <a:rPr lang="sv-SE" sz="2400" dirty="0" smtClean="0"/>
              <a:t>utbildning</a:t>
            </a:r>
          </a:p>
          <a:p>
            <a:endParaRPr lang="sv-SE" sz="2400" dirty="0" smtClean="0"/>
          </a:p>
          <a:p>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7</a:t>
            </a:fld>
            <a:endParaRPr lang="sv-SE"/>
          </a:p>
        </p:txBody>
      </p:sp>
    </p:spTree>
    <p:extLst>
      <p:ext uri="{BB962C8B-B14F-4D97-AF65-F5344CB8AC3E}">
        <p14:creationId xmlns:p14="http://schemas.microsoft.com/office/powerpoint/2010/main" val="84340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”Tidplan”</a:t>
            </a:r>
            <a:endParaRPr lang="sv-SE" dirty="0"/>
          </a:p>
        </p:txBody>
      </p:sp>
      <p:sp>
        <p:nvSpPr>
          <p:cNvPr id="3" name="Platshållare för innehåll 2"/>
          <p:cNvSpPr>
            <a:spLocks noGrp="1"/>
          </p:cNvSpPr>
          <p:nvPr>
            <p:ph idx="1"/>
          </p:nvPr>
        </p:nvSpPr>
        <p:spPr/>
        <p:txBody>
          <a:bodyPr>
            <a:normAutofit/>
          </a:bodyPr>
          <a:lstStyle/>
          <a:p>
            <a:r>
              <a:rPr lang="sv-SE" sz="2400" dirty="0" smtClean="0"/>
              <a:t>27 nov 2013: MRO:s styrelse fastställde MRO Säo-14 (mallen). Läggs ut på MRO:s webbplats.</a:t>
            </a:r>
          </a:p>
          <a:p>
            <a:r>
              <a:rPr lang="sv-SE" sz="2400" dirty="0" smtClean="0"/>
              <a:t>19 jan 2014:Presenteras på MRO:s säkerhetsseminarium.</a:t>
            </a:r>
          </a:p>
          <a:p>
            <a:r>
              <a:rPr lang="sv-SE" sz="2400" dirty="0" smtClean="0"/>
              <a:t>2014-2015: XXJ genomför sitt hemarbete. Support erbjuds från MRO:s säo-grupp.</a:t>
            </a:r>
          </a:p>
          <a:p>
            <a:r>
              <a:rPr lang="sv-SE" sz="2400" dirty="0" smtClean="0"/>
              <a:t>Tidigast sommaren 2015: Första XXJ säo baserad på MRO Säo-14 tas i bruk.</a:t>
            </a:r>
          </a:p>
          <a:p>
            <a:r>
              <a:rPr lang="sv-SE" sz="2400" dirty="0" smtClean="0"/>
              <a:t>Sommaren 2018??: Alla museijärnvägar har börjat använda ny säo baserad på MRO Säo-14</a:t>
            </a:r>
          </a:p>
          <a:p>
            <a:r>
              <a:rPr lang="sv-SE" sz="2400" dirty="0" smtClean="0"/>
              <a:t>???: Uppdaterad utgåva av MRO Säo utkommer?</a:t>
            </a:r>
          </a:p>
          <a:p>
            <a:endParaRPr lang="sv-SE" sz="2800" dirty="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8</a:t>
            </a:fld>
            <a:endParaRPr lang="sv-SE"/>
          </a:p>
        </p:txBody>
      </p:sp>
    </p:spTree>
    <p:extLst>
      <p:ext uri="{BB962C8B-B14F-4D97-AF65-F5344CB8AC3E}">
        <p14:creationId xmlns:p14="http://schemas.microsoft.com/office/powerpoint/2010/main" val="1435977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3600" dirty="0" smtClean="0"/>
              <a:t>Indelning av MRO Säo-14</a:t>
            </a:r>
            <a:endParaRPr lang="sv-SE" sz="3600" dirty="0"/>
          </a:p>
        </p:txBody>
      </p:sp>
      <p:sp>
        <p:nvSpPr>
          <p:cNvPr id="3" name="Platshållare för innehåll 2"/>
          <p:cNvSpPr>
            <a:spLocks noGrp="1"/>
          </p:cNvSpPr>
          <p:nvPr>
            <p:ph idx="1"/>
          </p:nvPr>
        </p:nvSpPr>
        <p:spPr>
          <a:xfrm>
            <a:off x="457200" y="1124744"/>
            <a:ext cx="8229600" cy="5001419"/>
          </a:xfrm>
        </p:spPr>
        <p:txBody>
          <a:bodyPr>
            <a:normAutofit lnSpcReduction="10000"/>
          </a:bodyPr>
          <a:lstStyle/>
          <a:p>
            <a:r>
              <a:rPr lang="sv-SE" sz="3000" dirty="0" smtClean="0"/>
              <a:t>Del A, </a:t>
            </a:r>
            <a:r>
              <a:rPr lang="sv-SE" sz="3000" i="1" dirty="0" smtClean="0"/>
              <a:t>Allmän del</a:t>
            </a:r>
            <a:r>
              <a:rPr lang="sv-SE" sz="3000" dirty="0" smtClean="0"/>
              <a:t>, </a:t>
            </a:r>
            <a:r>
              <a:rPr lang="sv-SE" sz="2600" dirty="0" smtClean="0"/>
              <a:t>regler </a:t>
            </a:r>
            <a:r>
              <a:rPr lang="sv-SE" sz="2600" dirty="0"/>
              <a:t>för </a:t>
            </a:r>
            <a:r>
              <a:rPr lang="sv-SE" sz="2600" dirty="0" smtClean="0"/>
              <a:t>”alla”</a:t>
            </a:r>
            <a:r>
              <a:rPr lang="sv-SE" dirty="0" smtClean="0"/>
              <a:t>. </a:t>
            </a:r>
            <a:r>
              <a:rPr lang="sv-SE" sz="2000" dirty="0" smtClean="0"/>
              <a:t>Avsnitt 1–10.</a:t>
            </a:r>
            <a:r>
              <a:rPr lang="sv-SE" dirty="0" smtClean="0"/>
              <a:t> </a:t>
            </a:r>
          </a:p>
          <a:p>
            <a:r>
              <a:rPr lang="sv-SE" sz="3000" dirty="0" smtClean="0"/>
              <a:t>Del B, </a:t>
            </a:r>
            <a:r>
              <a:rPr lang="sv-SE" sz="3000" i="1" dirty="0" smtClean="0"/>
              <a:t>Trafikledningsdel</a:t>
            </a:r>
            <a:r>
              <a:rPr lang="sv-SE" sz="3000" dirty="0" smtClean="0"/>
              <a:t>,</a:t>
            </a:r>
            <a:r>
              <a:rPr lang="sv-SE" dirty="0" smtClean="0"/>
              <a:t> </a:t>
            </a:r>
            <a:r>
              <a:rPr lang="sv-SE" sz="2600" dirty="0" smtClean="0"/>
              <a:t>tilläggsregler för tkl och tl.</a:t>
            </a:r>
            <a:r>
              <a:rPr lang="sv-SE" dirty="0" smtClean="0"/>
              <a:t> </a:t>
            </a:r>
            <a:r>
              <a:rPr lang="sv-SE" sz="2000" dirty="0" smtClean="0"/>
              <a:t>Avsnitt 11–20.</a:t>
            </a:r>
            <a:r>
              <a:rPr lang="sv-SE" dirty="0" smtClean="0"/>
              <a:t> </a:t>
            </a:r>
          </a:p>
          <a:p>
            <a:r>
              <a:rPr lang="sv-SE" sz="3000" dirty="0" smtClean="0"/>
              <a:t>Del C, </a:t>
            </a:r>
            <a:r>
              <a:rPr lang="sv-SE" sz="3000" i="1" dirty="0" smtClean="0"/>
              <a:t>Anvisningar för järnvägen</a:t>
            </a:r>
            <a:r>
              <a:rPr lang="sv-SE" sz="3000" dirty="0" smtClean="0"/>
              <a:t> </a:t>
            </a:r>
            <a:r>
              <a:rPr lang="sv-SE" sz="2600" dirty="0" smtClean="0"/>
              <a:t>(ingår inte i MRO-banans egna regler).</a:t>
            </a:r>
            <a:r>
              <a:rPr lang="sv-SE" dirty="0" smtClean="0"/>
              <a:t> </a:t>
            </a:r>
            <a:r>
              <a:rPr lang="sv-SE" sz="2000" dirty="0" smtClean="0"/>
              <a:t>Avsnitt 21–23 .</a:t>
            </a:r>
          </a:p>
          <a:p>
            <a:r>
              <a:rPr lang="sv-SE" sz="3000" dirty="0" smtClean="0"/>
              <a:t>’Avsnitten’ är indelade i underavsnitt</a:t>
            </a:r>
            <a:br>
              <a:rPr lang="sv-SE" sz="3000" dirty="0" smtClean="0"/>
            </a:br>
            <a:r>
              <a:rPr lang="sv-SE" sz="2400" dirty="0" smtClean="0"/>
              <a:t>(ex: 5, 5.1, 5.1.1, 5.1.2, …)</a:t>
            </a:r>
          </a:p>
          <a:p>
            <a:r>
              <a:rPr lang="sv-SE" sz="3000" dirty="0" smtClean="0"/>
              <a:t>Avsnitt/underavsnitt är i regel indelade i ’punkter’</a:t>
            </a:r>
            <a:r>
              <a:rPr lang="sv-SE" dirty="0" smtClean="0"/>
              <a:t> </a:t>
            </a:r>
            <a:br>
              <a:rPr lang="sv-SE" dirty="0" smtClean="0"/>
            </a:br>
            <a:r>
              <a:rPr lang="sv-SE" sz="2400" dirty="0" smtClean="0"/>
              <a:t>(1, 2, 3, 4, 5, 6, ….)</a:t>
            </a:r>
          </a:p>
          <a:p>
            <a:r>
              <a:rPr lang="sv-SE" sz="3000" dirty="0" smtClean="0"/>
              <a:t>Hänvisning sker t.ex. till ”avsnitt 4.3.1, punkt 2”.</a:t>
            </a:r>
          </a:p>
          <a:p>
            <a:r>
              <a:rPr lang="sv-SE" sz="2200" dirty="0" smtClean="0"/>
              <a:t>Oförändrat skiljer vissa bestämmelser mellan 600 mm-banor och 891/1435-banor. Anges i klartext eller som exv. ”Sth är (15/30) km/h” </a:t>
            </a:r>
          </a:p>
          <a:p>
            <a:endParaRPr lang="sv-SE" sz="3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9</a:t>
            </a:fld>
            <a:endParaRPr lang="sv-SE"/>
          </a:p>
        </p:txBody>
      </p:sp>
    </p:spTree>
    <p:extLst>
      <p:ext uri="{BB962C8B-B14F-4D97-AF65-F5344CB8AC3E}">
        <p14:creationId xmlns:p14="http://schemas.microsoft.com/office/powerpoint/2010/main" val="237523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3538</TotalTime>
  <Words>5808</Words>
  <Application>Microsoft Office PowerPoint</Application>
  <PresentationFormat>Bildspel på skärmen (4:3)</PresentationFormat>
  <Paragraphs>1050</Paragraphs>
  <Slides>69</Slides>
  <Notes>1</Notes>
  <HiddenSlides>0</HiddenSlides>
  <MMClips>0</MMClips>
  <ScaleCrop>false</ScaleCrop>
  <HeadingPairs>
    <vt:vector size="4" baseType="variant">
      <vt:variant>
        <vt:lpstr>Tema</vt:lpstr>
      </vt:variant>
      <vt:variant>
        <vt:i4>1</vt:i4>
      </vt:variant>
      <vt:variant>
        <vt:lpstr>Bildrubriker</vt:lpstr>
      </vt:variant>
      <vt:variant>
        <vt:i4>69</vt:i4>
      </vt:variant>
    </vt:vector>
  </HeadingPairs>
  <TitlesOfParts>
    <vt:vector size="70" baseType="lpstr">
      <vt:lpstr>Office-tema</vt:lpstr>
      <vt:lpstr>MRO ”Säo-14” Nya trafikregler  för museijärnvägar med egen bana</vt:lpstr>
      <vt:lpstr>Arbetet har …</vt:lpstr>
      <vt:lpstr>Varför nya trafikregler?</vt:lpstr>
      <vt:lpstr>Behov och lösning</vt:lpstr>
      <vt:lpstr>Säo? Tri?</vt:lpstr>
      <vt:lpstr>Godkännande från Transportstyrelsen?</vt:lpstr>
      <vt:lpstr>Hemarbete för järnvägen ”XXJ”</vt:lpstr>
      <vt:lpstr>”Tidplan”</vt:lpstr>
      <vt:lpstr>Indelning av MRO Säo-14</vt:lpstr>
      <vt:lpstr>Indelning, del A och B</vt:lpstr>
      <vt:lpstr>Termer som fått ändrad innebörd</vt:lpstr>
      <vt:lpstr>Utmönstrade termer</vt:lpstr>
      <vt:lpstr>Namnändrade termer</vt:lpstr>
      <vt:lpstr>Termernas ursprung (1)</vt:lpstr>
      <vt:lpstr>Termernas ursprung (2)</vt:lpstr>
      <vt:lpstr>Termernas ursprung (3)</vt:lpstr>
      <vt:lpstr>Termernas ursprung (4)</vt:lpstr>
      <vt:lpstr>Termernas ursprung (5)</vt:lpstr>
      <vt:lpstr>Läs del C först!</vt:lpstr>
      <vt:lpstr>Avdelning C Anvisningar för järnvägen</vt:lpstr>
      <vt:lpstr>Avdelning C Anvisningar för järnvägen</vt:lpstr>
      <vt:lpstr>Avdelning C Anvisningar för järnvägen</vt:lpstr>
      <vt:lpstr>Avsnitt 2 Signaler</vt:lpstr>
      <vt:lpstr>Avsnitt 2 Signaler</vt:lpstr>
      <vt:lpstr>Avsnitt 2.1. Allmänt</vt:lpstr>
      <vt:lpstr>Avsnitt 2.2. Tillåta och styra rörelser</vt:lpstr>
      <vt:lpstr>Avsnitt 2.2. Tillåta och styra rörelser</vt:lpstr>
      <vt:lpstr>Avsnitt 2.3. Skydd av punkter på banan</vt:lpstr>
      <vt:lpstr>Avsnitt 2.4. Tågs avgång</vt:lpstr>
      <vt:lpstr>Avsnitt 2.5. Tågs ankomst</vt:lpstr>
      <vt:lpstr>Avsnitt 2.6. Leda växling</vt:lpstr>
      <vt:lpstr>Avsnitt 2.7. Bromsprovning m.m.</vt:lpstr>
      <vt:lpstr>Avsnitt 2.8. Signaler för övrig information</vt:lpstr>
      <vt:lpstr>Avsnitt 2.8. Signaler för övrig information</vt:lpstr>
      <vt:lpstr>Avsnitt 2.8. Signaler för övrig information</vt:lpstr>
      <vt:lpstr>Avsnitt 2.9. Underrättelser om ändrade signalmedel m.m.</vt:lpstr>
      <vt:lpstr>Avsnitt 3 Säkerhetsbestämmelser, allmänt</vt:lpstr>
      <vt:lpstr>Avsnitt 4 Spåranläggningen</vt:lpstr>
      <vt:lpstr>Avsnitt 4 Spåranläggningen</vt:lpstr>
      <vt:lpstr>Avsnitt 5 och 15 Ledning och övervakning av trafikverksamheter</vt:lpstr>
      <vt:lpstr>Principer och förutsättningar för fjärrbevakad station</vt:lpstr>
      <vt:lpstr>Principer och förutsättningar  för enkelövervakad bevakningssträcka</vt:lpstr>
      <vt:lpstr>Avsnitt 15 Ledning och övervakning av trafikverksamheter</vt:lpstr>
      <vt:lpstr>Avsnitt 5 och 15  Ledning och övervakning av trafikverksamheter</vt:lpstr>
      <vt:lpstr>Avsnitt 5 och 15  Ledning och övervakning av trafikverksamheter</vt:lpstr>
      <vt:lpstr>Avsnitt 5 och 15  Ledning och övervakning av trafikverksamheter</vt:lpstr>
      <vt:lpstr>Avsnitt 5 och 15  Ledning och övervakning av trafikverksamheter</vt:lpstr>
      <vt:lpstr>Avsnitt 5 och 15  Ledning och övervakning av trafikverksamheter</vt:lpstr>
      <vt:lpstr>Avsnitt 6 Fordon</vt:lpstr>
      <vt:lpstr>Avsnitt 7 Tågsätt, fordonssätt</vt:lpstr>
      <vt:lpstr>Avsnitt 8 och 18 Rörelseformer</vt:lpstr>
      <vt:lpstr>Avsnitt 8 och 18 Rörelseformer  Avsn. 8.2 Siktrörelse</vt:lpstr>
      <vt:lpstr>Avsnitt 8 och 18 Rörelseformer</vt:lpstr>
      <vt:lpstr>Avsnitt 9 Trafikverksamheter</vt:lpstr>
      <vt:lpstr>Avsnitt 9.1 Växling</vt:lpstr>
      <vt:lpstr>Avsnitt 9.2 Tågfärd</vt:lpstr>
      <vt:lpstr>Avsnitt 19.2 Tågfärd</vt:lpstr>
      <vt:lpstr>Avsnitt 9.2 Tågfärd</vt:lpstr>
      <vt:lpstr>Avsnitt 9.2 Tågfärd</vt:lpstr>
      <vt:lpstr>Avsnitt 9.2 Tågfärd</vt:lpstr>
      <vt:lpstr>Avsnitt 9.2 Tågfärd</vt:lpstr>
      <vt:lpstr>Avsnitt 9.2 och 19.2 Tågfärd</vt:lpstr>
      <vt:lpstr>Avsnitt 9.3 Vagnuttagning och A-fordonsfärd</vt:lpstr>
      <vt:lpstr>Avsnitt 9.3 Vagnuttagning och A-fordonsfärd</vt:lpstr>
      <vt:lpstr>Avsnitt 9.3 Vagnuttagning och A-fordonsfärd</vt:lpstr>
      <vt:lpstr>Avsnitt 9.4 B-fordonsfärd, avsnitt 9.5 C-fordonsfärd</vt:lpstr>
      <vt:lpstr>Avsnitt 9.6 Arbeten i spår</vt:lpstr>
      <vt:lpstr>Avsnitt 9.7 A-arbete</vt:lpstr>
      <vt:lpstr>Avsnitt 9.8 B-arbete</vt:lpstr>
    </vt:vector>
  </TitlesOfParts>
  <Company>SJ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Nya trafikregler för museijärnvägar, MRO Säo-14</dc:title>
  <dc:creator>Pålsson Ulf</dc:creator>
  <cp:lastModifiedBy>Björn Perneborn</cp:lastModifiedBy>
  <cp:revision>348</cp:revision>
  <dcterms:created xsi:type="dcterms:W3CDTF">2013-01-08T20:20:10Z</dcterms:created>
  <dcterms:modified xsi:type="dcterms:W3CDTF">2014-01-16T15:57:23Z</dcterms:modified>
</cp:coreProperties>
</file>